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5"/>
    <p:sldMasterId id="2147483688" r:id="rId6"/>
    <p:sldMasterId id="2147483681" r:id="rId7"/>
    <p:sldMasterId id="2147483683" r:id="rId8"/>
    <p:sldMasterId id="2147483695" r:id="rId9"/>
    <p:sldMasterId id="2147483701" r:id="rId10"/>
    <p:sldMasterId id="2147483708" r:id="rId11"/>
    <p:sldMasterId id="2147483717" r:id="rId12"/>
    <p:sldMasterId id="2147483726" r:id="rId13"/>
  </p:sldMasterIdLst>
  <p:notesMasterIdLst>
    <p:notesMasterId r:id="rId19"/>
  </p:notesMasterIdLst>
  <p:sldIdLst>
    <p:sldId id="506" r:id="rId14"/>
    <p:sldId id="2704" r:id="rId15"/>
    <p:sldId id="3790" r:id="rId16"/>
    <p:sldId id="527" r:id="rId17"/>
    <p:sldId id="37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De Giorgi" initials="MDG" lastIdx="1" clrIdx="0">
    <p:extLst>
      <p:ext uri="{19B8F6BF-5375-455C-9EA6-DF929625EA0E}">
        <p15:presenceInfo xmlns:p15="http://schemas.microsoft.com/office/powerpoint/2012/main" userId="S::marina.degiorgi@geant.org::6a91c7ad-f824-4005-8c6e-460699cd9346" providerId="AD"/>
      </p:ext>
    </p:extLst>
  </p:cmAuthor>
  <p:cmAuthor id="2" name="Paul Hasleham" initials="PH" lastIdx="1" clrIdx="1">
    <p:extLst>
      <p:ext uri="{19B8F6BF-5375-455C-9EA6-DF929625EA0E}">
        <p15:presenceInfo xmlns:p15="http://schemas.microsoft.com/office/powerpoint/2012/main" userId="vue7nv8lUmvJnVoN18htNPcEISingpEqoE+wkukXTH0=" providerId="None"/>
      </p:ext>
    </p:extLst>
  </p:cmAuthor>
  <p:cmAuthor id="3" name="Leonardo Marino" initials="LM" lastIdx="2" clrIdx="2">
    <p:extLst>
      <p:ext uri="{19B8F6BF-5375-455C-9EA6-DF929625EA0E}">
        <p15:presenceInfo xmlns:p15="http://schemas.microsoft.com/office/powerpoint/2012/main" userId="85O0jWq4khe/e03UXpgSX/u+MVRG/EN6OCKD0xVajVE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D"/>
    <a:srgbClr val="004359"/>
    <a:srgbClr val="F4E200"/>
    <a:srgbClr val="C4457A"/>
    <a:srgbClr val="1F4270"/>
    <a:srgbClr val="002060"/>
    <a:srgbClr val="45A342"/>
    <a:srgbClr val="0ABBC2"/>
    <a:srgbClr val="1F4E79"/>
    <a:srgbClr val="303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9" y="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pPr/>
              <a:t>13/12/2023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EAC0A-1A7B-42DA-8357-44C998E354D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07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0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7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1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0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28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42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8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6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2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10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6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7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73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0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N5-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69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1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6351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878D321D-3DA4-2673-3CF4-728A31A13354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8339" y="545114"/>
            <a:ext cx="6572567" cy="69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2000" b="1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20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013A8522-A989-A665-BF92-52552FD49D55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3" name="Picture 2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9D17E-9CEB-255D-8BC3-D0BBD67849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88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4535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27DB920-9583-55F2-4381-11A37418980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8B81B2-8CC5-2F21-022A-74599AAAB9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51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 txBox="1">
            <a:spLocks/>
          </p:cNvSpPr>
          <p:nvPr userDrawn="1"/>
        </p:nvSpPr>
        <p:spPr>
          <a:xfrm>
            <a:off x="8229601" y="2547258"/>
            <a:ext cx="2373086" cy="152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endParaRPr lang="en-GB" sz="2100" b="0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F60BE7-E0AD-60EB-E54E-71FAC706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D495E07-E614-EE58-5799-2011B907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4525" y="1567629"/>
            <a:ext cx="11282950" cy="47885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3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439A0EAE-9DC7-E64C-B528-7FE2DD3B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95" y="91852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444729D-076A-B34E-817B-AAAD4F608C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98895" y="1567629"/>
            <a:ext cx="9894887" cy="4503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03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62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6F581CDD-E760-3C4B-B904-320C2653E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512986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F4270"/>
                </a:solidFill>
              </a:defRPr>
            </a:lvl1pPr>
          </a:lstStyle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0000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73417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39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N5-IC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581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N5-IC1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3C02-CB49-7B46-F9C9-E6E7C6E1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6790A62-2E7B-5F7B-4677-4AD038BB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B244539-6C7B-7301-9B0A-59FE06FB2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4C84F7-885B-A94E-8E78-3C548CC59F92}"/>
              </a:ext>
            </a:extLst>
          </p:cNvPr>
          <p:cNvSpPr/>
          <p:nvPr userDrawn="1"/>
        </p:nvSpPr>
        <p:spPr>
          <a:xfrm>
            <a:off x="1538868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33503-981C-D64F-93D8-D1BA5F2FF6CB}"/>
              </a:ext>
            </a:extLst>
          </p:cNvPr>
          <p:cNvSpPr/>
          <p:nvPr userDrawn="1"/>
        </p:nvSpPr>
        <p:spPr>
          <a:xfrm>
            <a:off x="3077736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Achievements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1B7F4-3BD6-224E-B99D-5A03C421D10D}"/>
              </a:ext>
            </a:extLst>
          </p:cNvPr>
          <p:cNvSpPr/>
          <p:nvPr userDrawn="1"/>
        </p:nvSpPr>
        <p:spPr>
          <a:xfrm>
            <a:off x="4616604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90159-B149-7240-8171-7C52C8290442}"/>
              </a:ext>
            </a:extLst>
          </p:cNvPr>
          <p:cNvSpPr/>
          <p:nvPr userDrawn="1"/>
        </p:nvSpPr>
        <p:spPr>
          <a:xfrm>
            <a:off x="6155472" y="6467707"/>
            <a:ext cx="1538868" cy="390293"/>
          </a:xfrm>
          <a:prstGeom prst="rect">
            <a:avLst/>
          </a:prstGeom>
          <a:solidFill>
            <a:srgbClr val="FFDD7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63192-1966-31A9-FD95-8217F77F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5" y="390292"/>
            <a:ext cx="9390692" cy="752705"/>
          </a:xfrm>
          <a:prstGeom prst="rect">
            <a:avLst/>
          </a:prstGeom>
        </p:spPr>
        <p:txBody>
          <a:bodyPr/>
          <a:lstStyle>
            <a:lvl1pPr>
              <a:defRPr sz="2400" b="1" cap="none" baseline="0">
                <a:solidFill>
                  <a:srgbClr val="1F4270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E5318C5-706F-F2A5-CB60-BE840063A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2675" y="6502153"/>
            <a:ext cx="569600" cy="321399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defTabSz="914377"/>
            <a:fld id="{6FA41F67-6E16-BC4F-8A8C-42F359C0BCBA}" type="slidenum">
              <a:rPr lang="en-GB" smtClean="0"/>
              <a:pPr defTabSz="914377"/>
              <a:t>‹#›</a:t>
            </a:fld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5C0BC5-752A-CD9F-DAEB-92F43948E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5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6E53-B331-D746-836D-0D6BAC2D7C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389" y="1567629"/>
            <a:ext cx="10444393" cy="4503737"/>
          </a:xfrm>
          <a:prstGeom prst="rect">
            <a:avLst/>
          </a:prstGeom>
        </p:spPr>
        <p:txBody>
          <a:bodyPr/>
          <a:lstStyle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95B5F70-4483-CEAA-B08B-0FAAFC153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89" y="387589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3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A939C3-905C-4049-D5FD-91F532688AE0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F30A1-C025-1F55-1C24-49A097BD0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47AC89-A300-37E0-582A-DEC698078DFC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079E9-6E43-7154-64B2-1A5EEF4F8B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23F1CF0-B6DA-C595-B8D5-3F120932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54" y="2187410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09EE48B-16DB-EFC1-DECD-D77BE81D89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44354" y="2650636"/>
            <a:ext cx="10444393" cy="479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subtitle styles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CCA3BB8-A994-4079-4751-525E79977CE8}"/>
              </a:ext>
            </a:extLst>
          </p:cNvPr>
          <p:cNvSpPr txBox="1">
            <a:spLocks/>
          </p:cNvSpPr>
          <p:nvPr userDrawn="1"/>
        </p:nvSpPr>
        <p:spPr>
          <a:xfrm>
            <a:off x="744354" y="5303545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err="1">
                <a:solidFill>
                  <a:schemeClr val="bg1"/>
                </a:solidFill>
              </a:rPr>
              <a:t>www.geant.org</a:t>
            </a:r>
            <a:endParaRPr lang="en-GB" sz="1400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868D09-7E26-5049-0782-B28B5EDDF4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9" y="5824136"/>
            <a:ext cx="1984777" cy="4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 userDrawn="1"/>
        </p:nvSpPr>
        <p:spPr bwMode="auto">
          <a:xfrm>
            <a:off x="8111484" y="4779932"/>
            <a:ext cx="3523570" cy="14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GN4-1 EC Review</a:t>
            </a:r>
          </a:p>
          <a:p>
            <a:pPr algn="r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GB" sz="1800" dirty="0">
                <a:solidFill>
                  <a:schemeClr val="bg1"/>
                </a:solidFill>
                <a:latin typeface="Arial" charset="0"/>
              </a:rPr>
              <a:t>TBC 2016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Brussels</a:t>
            </a:r>
          </a:p>
          <a:p>
            <a:pPr algn="r"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292" y="287691"/>
            <a:ext cx="1674488" cy="95263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848735" y="5076227"/>
            <a:ext cx="3798887" cy="12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20000"/>
              </a:spcBef>
              <a:buClr>
                <a:srgbClr val="B4D100"/>
              </a:buClr>
              <a:buSzPct val="80000"/>
            </a:pPr>
            <a:r>
              <a:rPr lang="en-US" sz="1800" dirty="0">
                <a:solidFill>
                  <a:schemeClr val="bg1"/>
                </a:solidFill>
                <a:latin typeface="Arial" charset="0"/>
              </a:rPr>
              <a:t>Presenter Name, Organisation</a:t>
            </a:r>
          </a:p>
          <a:p>
            <a:pPr eaLnBrk="1" hangingPunct="1">
              <a:spcBef>
                <a:spcPct val="20000"/>
              </a:spcBef>
              <a:buClr>
                <a:srgbClr val="B4D100"/>
              </a:buClr>
              <a:buSzPct val="80000"/>
            </a:pPr>
            <a:endParaRPr lang="en-US" sz="18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 descr="A stone structure with a circular archway&#10;&#10;Description automatically generated with medium confidence">
            <a:extLst>
              <a:ext uri="{FF2B5EF4-FFF2-40B4-BE49-F238E27FC236}">
                <a16:creationId xmlns:a16="http://schemas.microsoft.com/office/drawing/2014/main" id="{85AAF476-90A3-F902-AE62-E0A68292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7" y="0"/>
            <a:ext cx="12073873" cy="6858000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id="{B235895F-1F12-82DB-67EE-E972C3A6C17F}"/>
              </a:ext>
            </a:extLst>
          </p:cNvPr>
          <p:cNvSpPr/>
          <p:nvPr userDrawn="1"/>
        </p:nvSpPr>
        <p:spPr>
          <a:xfrm flipH="1">
            <a:off x="7567607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DADD134A-0359-2891-B48D-BA283A937011}"/>
              </a:ext>
            </a:extLst>
          </p:cNvPr>
          <p:cNvSpPr/>
          <p:nvPr userDrawn="1"/>
        </p:nvSpPr>
        <p:spPr>
          <a:xfrm flipH="1">
            <a:off x="-87579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B97E3750-CC8C-F310-CAF6-49CB3B6BC7F0}"/>
              </a:ext>
            </a:extLst>
          </p:cNvPr>
          <p:cNvSpPr/>
          <p:nvPr userDrawn="1"/>
        </p:nvSpPr>
        <p:spPr>
          <a:xfrm flipH="1">
            <a:off x="10133933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0D4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EFF7155-EF81-2EE4-97DF-805DAE3AA87F}"/>
              </a:ext>
            </a:extLst>
          </p:cNvPr>
          <p:cNvSpPr/>
          <p:nvPr userDrawn="1"/>
        </p:nvSpPr>
        <p:spPr>
          <a:xfrm flipH="1">
            <a:off x="-3324440" y="0"/>
            <a:ext cx="7282813" cy="6858000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4B0E3-3232-B9AD-28B4-B16C97E460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615" y="403932"/>
            <a:ext cx="1114418" cy="4835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AD7DC4F-E078-2F6A-6166-DA59216CE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296244"/>
            <a:ext cx="1008254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500" i="0" dirty="0">
                <a:solidFill>
                  <a:srgbClr val="FFFFFF"/>
                </a:solidFill>
                <a:effectLst/>
                <a:latin typeface="+mn-lt"/>
              </a:rPr>
              <a:t>GÉANT Project Symposium 2023</a:t>
            </a:r>
            <a:endParaRPr lang="en-GB" sz="45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BE75FBA-51D4-7893-B87E-52FBE984D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1962109"/>
            <a:ext cx="10023439" cy="7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000" b="1" i="0" dirty="0">
                <a:solidFill>
                  <a:srgbClr val="FFFFFF"/>
                </a:solidFill>
                <a:effectLst/>
                <a:latin typeface="+mn-lt"/>
              </a:rPr>
              <a:t>MONTPELLIER, FRANCE</a:t>
            </a:r>
            <a:endParaRPr lang="en-GB" sz="40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34EA150-2728-BEA1-19BC-734CC638EE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7684" y="2772568"/>
            <a:ext cx="7594682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12 - 14 December</a:t>
            </a:r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CF6C70-7D8A-1E5F-3EDC-E012AFF43908}"/>
              </a:ext>
            </a:extLst>
          </p:cNvPr>
          <p:cNvSpPr/>
          <p:nvPr userDrawn="1"/>
        </p:nvSpPr>
        <p:spPr>
          <a:xfrm>
            <a:off x="1236301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496F5-2434-33AA-CEA0-6197522069E4}"/>
              </a:ext>
            </a:extLst>
          </p:cNvPr>
          <p:cNvSpPr/>
          <p:nvPr userDrawn="1"/>
        </p:nvSpPr>
        <p:spPr>
          <a:xfrm>
            <a:off x="-5962084" y="-2226365"/>
            <a:ext cx="5945354" cy="1349733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A277BB35-3738-39AF-D770-AB070FCF58B2}"/>
              </a:ext>
            </a:extLst>
          </p:cNvPr>
          <p:cNvSpPr txBox="1">
            <a:spLocks/>
          </p:cNvSpPr>
          <p:nvPr userDrawn="1"/>
        </p:nvSpPr>
        <p:spPr>
          <a:xfrm>
            <a:off x="757967" y="5558188"/>
            <a:ext cx="5467827" cy="4276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1"/>
                </a:solidFill>
              </a:rPr>
              <a:t>symposium.geant.org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9" name="Picture 1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233E41D-1BD9-80F7-17E8-0FC681FDDE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9" y="6081159"/>
            <a:ext cx="1846736" cy="3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0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4E200"/>
                </a:solidFill>
                <a:latin typeface="+mn-lt"/>
              </a:rPr>
              <a:t>GN5-1</a:t>
            </a:r>
            <a:endParaRPr lang="en-GB" sz="1200" b="1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389" y="918524"/>
            <a:ext cx="10472611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388" y="1566391"/>
            <a:ext cx="104726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886023-3160-F54D-ABE2-A8AFA16E520E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2B47DB-29AD-084C-8232-6CAF9C67327F}"/>
              </a:ext>
            </a:extLst>
          </p:cNvPr>
          <p:cNvSpPr txBox="1">
            <a:spLocks/>
          </p:cNvSpPr>
          <p:nvPr userDrawn="1"/>
        </p:nvSpPr>
        <p:spPr>
          <a:xfrm>
            <a:off x="10646471" y="105344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EB0FA4-9B1C-4D6B-AF0A-97437B69127A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r>
              <a:rPr lang="en-GB">
                <a:solidFill>
                  <a:schemeClr val="bg1"/>
                </a:solidFill>
              </a:rPr>
              <a:t>     |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5F78CF-3545-4647-AFFC-4E9114BD5F00}"/>
              </a:ext>
            </a:extLst>
          </p:cNvPr>
          <p:cNvSpPr txBox="1">
            <a:spLocks/>
          </p:cNvSpPr>
          <p:nvPr userDrawn="1"/>
        </p:nvSpPr>
        <p:spPr>
          <a:xfrm>
            <a:off x="11356610" y="139678"/>
            <a:ext cx="1268825" cy="29094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>
                <a:solidFill>
                  <a:srgbClr val="F4E200"/>
                </a:solidFill>
                <a:latin typeface="+mn-lt"/>
              </a:rPr>
              <a:t>GN5-IC1</a:t>
            </a:r>
            <a:endParaRPr lang="en-GB" sz="1200" b="1">
              <a:solidFill>
                <a:srgbClr val="F4E200"/>
              </a:solidFill>
              <a:latin typeface="+mn-lt"/>
            </a:endParaRPr>
          </a:p>
        </p:txBody>
      </p:sp>
      <p:pic>
        <p:nvPicPr>
          <p:cNvPr id="5" name="Picture 4" descr="A picture containing aircraft&#10;&#10;Description automatically generated">
            <a:extLst>
              <a:ext uri="{FF2B5EF4-FFF2-40B4-BE49-F238E27FC236}">
                <a16:creationId xmlns:a16="http://schemas.microsoft.com/office/drawing/2014/main" id="{A3DBBBB7-9CE4-D342-A765-EF35A5E661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70685" r="16055" b="24139"/>
          <a:stretch/>
        </p:blipFill>
        <p:spPr>
          <a:xfrm flipH="1">
            <a:off x="0" y="-38313"/>
            <a:ext cx="10286482" cy="5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1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639E1F8-990F-F5B1-0F9A-2A6582A4B0A9}"/>
              </a:ext>
            </a:extLst>
          </p:cNvPr>
          <p:cNvSpPr/>
          <p:nvPr userDrawn="1"/>
        </p:nvSpPr>
        <p:spPr>
          <a:xfrm>
            <a:off x="0" y="-22302"/>
            <a:ext cx="12192000" cy="6842711"/>
          </a:xfrm>
          <a:prstGeom prst="rect">
            <a:avLst/>
          </a:prstGeom>
          <a:solidFill>
            <a:srgbClr val="303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85A7FE-50B9-666E-795F-45B63970C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t="60631" r="43125" b="7997"/>
          <a:stretch/>
        </p:blipFill>
        <p:spPr>
          <a:xfrm>
            <a:off x="711199" y="-22302"/>
            <a:ext cx="11480801" cy="58252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9B5C591-99D1-235D-18AA-B504CEF331E4}"/>
              </a:ext>
            </a:extLst>
          </p:cNvPr>
          <p:cNvSpPr/>
          <p:nvPr userDrawn="1"/>
        </p:nvSpPr>
        <p:spPr>
          <a:xfrm>
            <a:off x="0" y="4828031"/>
            <a:ext cx="12192000" cy="2052067"/>
          </a:xfrm>
          <a:prstGeom prst="rect">
            <a:avLst/>
          </a:prstGeom>
          <a:solidFill>
            <a:srgbClr val="425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F881E-B96E-DF9A-A5E7-193EEFB677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04"/>
          <a:stretch/>
        </p:blipFill>
        <p:spPr>
          <a:xfrm>
            <a:off x="852542" y="682159"/>
            <a:ext cx="1432450" cy="68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8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5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3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5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3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7F1B60-4D9B-143D-8240-9EE614B7ED47}"/>
              </a:ext>
            </a:extLst>
          </p:cNvPr>
          <p:cNvSpPr/>
          <p:nvPr userDrawn="1"/>
        </p:nvSpPr>
        <p:spPr>
          <a:xfrm>
            <a:off x="0" y="-38314"/>
            <a:ext cx="12192000" cy="593453"/>
          </a:xfrm>
          <a:prstGeom prst="rect">
            <a:avLst/>
          </a:prstGeom>
          <a:solidFill>
            <a:srgbClr val="1D2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EA44BE7-28FB-E5A8-CF34-C98D8D393A0B}"/>
              </a:ext>
            </a:extLst>
          </p:cNvPr>
          <p:cNvSpPr/>
          <p:nvPr userDrawn="1"/>
        </p:nvSpPr>
        <p:spPr>
          <a:xfrm flipH="1">
            <a:off x="11572679" y="-38314"/>
            <a:ext cx="1036067" cy="593453"/>
          </a:xfrm>
          <a:prstGeom prst="parallelogram">
            <a:avLst>
              <a:gd name="adj" fmla="val 27073"/>
            </a:avLst>
          </a:prstGeom>
          <a:solidFill>
            <a:srgbClr val="EE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80B769-B16C-5484-0803-77BBDFE160CF}"/>
              </a:ext>
            </a:extLst>
          </p:cNvPr>
          <p:cNvSpPr txBox="1">
            <a:spLocks/>
          </p:cNvSpPr>
          <p:nvPr userDrawn="1"/>
        </p:nvSpPr>
        <p:spPr>
          <a:xfrm>
            <a:off x="6509884" y="105344"/>
            <a:ext cx="5564712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chemeClr val="bg1"/>
                </a:solidFill>
                <a:effectLst/>
                <a:latin typeface="+mn-lt"/>
              </a:rPr>
              <a:t>GÉANT Project Symposium 2023</a:t>
            </a:r>
            <a:r>
              <a:rPr lang="en-GB" sz="1200" dirty="0">
                <a:solidFill>
                  <a:schemeClr val="bg1"/>
                </a:solidFill>
                <a:latin typeface="+mn-lt"/>
              </a:rPr>
              <a:t>       </a:t>
            </a:r>
            <a:r>
              <a:rPr lang="en-GB" sz="1200" dirty="0">
                <a:solidFill>
                  <a:schemeClr val="bg1"/>
                </a:solidFill>
              </a:rPr>
              <a:t>    </a:t>
            </a:r>
            <a:fld id="{99DB5B91-B4E4-4EE4-BE5C-3E09032CE5EC}" type="slidenum">
              <a:rPr lang="en-GB" sz="1200" smtClean="0">
                <a:solidFill>
                  <a:schemeClr val="bg1"/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Title Placeholder 25"/>
          <p:cNvSpPr>
            <a:spLocks noGrp="1"/>
          </p:cNvSpPr>
          <p:nvPr>
            <p:ph type="title"/>
          </p:nvPr>
        </p:nvSpPr>
        <p:spPr>
          <a:xfrm>
            <a:off x="454525" y="698797"/>
            <a:ext cx="11282950" cy="81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45064-9452-4051-96AC-05AE54282E3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25" y="113756"/>
            <a:ext cx="670560" cy="29097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8630BD-191C-F366-0265-F3BB8EE67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525" y="1659400"/>
            <a:ext cx="11282950" cy="474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5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u="none" kern="1200" baseline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2000" kern="1200">
          <a:solidFill>
            <a:srgbClr val="0043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800" kern="1200">
          <a:solidFill>
            <a:srgbClr val="0043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600" kern="1200">
          <a:solidFill>
            <a:srgbClr val="0043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F5E"/>
        </a:buClr>
        <a:buSzPct val="120000"/>
        <a:buFont typeface="Arial" panose="020B0604020202020204" pitchFamily="34" charset="0"/>
        <a:buChar char="•"/>
        <a:defRPr sz="1400" kern="1200">
          <a:solidFill>
            <a:srgbClr val="0043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95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1139">
          <p15:clr>
            <a:srgbClr val="F26B43"/>
          </p15:clr>
        </p15:guide>
        <p15:guide id="4" orient="horz" pos="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927B3-42AD-6B42-8D2F-2B015A15A944}"/>
              </a:ext>
            </a:extLst>
          </p:cNvPr>
          <p:cNvSpPr txBox="1"/>
          <p:nvPr/>
        </p:nvSpPr>
        <p:spPr>
          <a:xfrm>
            <a:off x="782246" y="4106505"/>
            <a:ext cx="954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12-14 December 2023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D224A-B58F-EC82-5FB7-667C3178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5" y="1512737"/>
            <a:ext cx="10569695" cy="126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4200" dirty="0">
                <a:solidFill>
                  <a:srgbClr val="FFFFFF"/>
                </a:solidFill>
                <a:latin typeface="+mn-lt"/>
              </a:rPr>
              <a:t>Overview of possible innovation channels into the </a:t>
            </a:r>
            <a:r>
              <a:rPr lang="en-GB" sz="4200" dirty="0" err="1">
                <a:solidFill>
                  <a:srgbClr val="FFFFFF"/>
                </a:solidFill>
                <a:latin typeface="+mn-lt"/>
              </a:rPr>
              <a:t>GNx</a:t>
            </a:r>
            <a:r>
              <a:rPr lang="en-GB" sz="4200" dirty="0">
                <a:solidFill>
                  <a:srgbClr val="FFFFFF"/>
                </a:solidFill>
                <a:latin typeface="+mn-lt"/>
              </a:rPr>
              <a:t> projects plus focus on Incubators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EC24F1-08B6-CE26-7F71-0EDDEB832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246" y="2774203"/>
            <a:ext cx="4623131" cy="9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3200" b="0" i="0" dirty="0">
                <a:solidFill>
                  <a:srgbClr val="FFFFFF"/>
                </a:solidFill>
                <a:effectLst/>
                <a:latin typeface="+mn-lt"/>
              </a:rPr>
              <a:t>Matthew Scott (GÉANT Chief Programmes Officer)</a:t>
            </a:r>
          </a:p>
          <a:p>
            <a:endParaRPr lang="en-GB" sz="32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346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C6CC-7A3E-2521-97F8-96091D28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Thematic service development and operations – governance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45873B-FBCB-7E2A-F95C-69415721B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A41F67-6E16-BC4F-8A8C-42F359C0BCBA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234893E-0B6D-FC7E-1CD7-0684BFFA9A6F}"/>
              </a:ext>
            </a:extLst>
          </p:cNvPr>
          <p:cNvSpPr txBox="1">
            <a:spLocks/>
          </p:cNvSpPr>
          <p:nvPr/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B0FA4-9B1C-4D6B-AF0A-97437B69127A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|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evron 54">
            <a:extLst>
              <a:ext uri="{FF2B5EF4-FFF2-40B4-BE49-F238E27FC236}">
                <a16:creationId xmlns:a16="http://schemas.microsoft.com/office/drawing/2014/main" id="{A348C038-9A15-C4A0-9FF1-E6447F0E8A82}"/>
              </a:ext>
            </a:extLst>
          </p:cNvPr>
          <p:cNvSpPr/>
          <p:nvPr/>
        </p:nvSpPr>
        <p:spPr>
          <a:xfrm>
            <a:off x="100569" y="2997187"/>
            <a:ext cx="11921706" cy="3470522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evron 54">
            <a:extLst>
              <a:ext uri="{FF2B5EF4-FFF2-40B4-BE49-F238E27FC236}">
                <a16:creationId xmlns:a16="http://schemas.microsoft.com/office/drawing/2014/main" id="{24D50771-3BFE-0FB5-1185-305C0BD63283}"/>
              </a:ext>
            </a:extLst>
          </p:cNvPr>
          <p:cNvSpPr/>
          <p:nvPr/>
        </p:nvSpPr>
        <p:spPr>
          <a:xfrm>
            <a:off x="687196" y="3475894"/>
            <a:ext cx="11009268" cy="2652067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evron 54">
            <a:extLst>
              <a:ext uri="{FF2B5EF4-FFF2-40B4-BE49-F238E27FC236}">
                <a16:creationId xmlns:a16="http://schemas.microsoft.com/office/drawing/2014/main" id="{1F7A475A-51B7-F9E5-D1C8-8B62D5314A80}"/>
              </a:ext>
            </a:extLst>
          </p:cNvPr>
          <p:cNvSpPr/>
          <p:nvPr/>
        </p:nvSpPr>
        <p:spPr>
          <a:xfrm>
            <a:off x="1115158" y="3655099"/>
            <a:ext cx="9961684" cy="226701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53">
            <a:extLst>
              <a:ext uri="{FF2B5EF4-FFF2-40B4-BE49-F238E27FC236}">
                <a16:creationId xmlns:a16="http://schemas.microsoft.com/office/drawing/2014/main" id="{F225C08C-DDF4-08CD-A7F9-05AE75B70803}"/>
              </a:ext>
            </a:extLst>
          </p:cNvPr>
          <p:cNvSpPr/>
          <p:nvPr/>
        </p:nvSpPr>
        <p:spPr>
          <a:xfrm>
            <a:off x="2476056" y="4291007"/>
            <a:ext cx="1380239" cy="14046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development proposals</a:t>
            </a:r>
          </a:p>
        </p:txBody>
      </p:sp>
      <p:sp>
        <p:nvSpPr>
          <p:cNvPr id="10" name="Chevron 54">
            <a:extLst>
              <a:ext uri="{FF2B5EF4-FFF2-40B4-BE49-F238E27FC236}">
                <a16:creationId xmlns:a16="http://schemas.microsoft.com/office/drawing/2014/main" id="{78556D59-4CE8-D669-6E1D-103C253DA5E0}"/>
              </a:ext>
            </a:extLst>
          </p:cNvPr>
          <p:cNvSpPr/>
          <p:nvPr/>
        </p:nvSpPr>
        <p:spPr>
          <a:xfrm>
            <a:off x="3401986" y="4483510"/>
            <a:ext cx="2095474" cy="101965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</a:t>
            </a:r>
          </a:p>
        </p:txBody>
      </p:sp>
      <p:sp>
        <p:nvSpPr>
          <p:cNvPr id="11" name="Chevron 57">
            <a:extLst>
              <a:ext uri="{FF2B5EF4-FFF2-40B4-BE49-F238E27FC236}">
                <a16:creationId xmlns:a16="http://schemas.microsoft.com/office/drawing/2014/main" id="{F5DB226B-AE5A-8D82-8B53-0C1B8852276A}"/>
              </a:ext>
            </a:extLst>
          </p:cNvPr>
          <p:cNvSpPr/>
          <p:nvPr/>
        </p:nvSpPr>
        <p:spPr>
          <a:xfrm>
            <a:off x="7358588" y="4483510"/>
            <a:ext cx="2195908" cy="1023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Operation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8214FCCA-B403-DE8D-307C-FCD906F41C1F}"/>
              </a:ext>
            </a:extLst>
          </p:cNvPr>
          <p:cNvGrpSpPr/>
          <p:nvPr/>
        </p:nvGrpSpPr>
        <p:grpSpPr>
          <a:xfrm>
            <a:off x="6847719" y="5536416"/>
            <a:ext cx="1003788" cy="517877"/>
            <a:chOff x="2305364" y="3474331"/>
            <a:chExt cx="1038619" cy="566151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2CD0500-2D86-A4F7-F818-86418FBC77F9}"/>
                </a:ext>
              </a:extLst>
            </p:cNvPr>
            <p:cNvSpPr/>
            <p:nvPr/>
          </p:nvSpPr>
          <p:spPr>
            <a:xfrm>
              <a:off x="2704073" y="3474331"/>
              <a:ext cx="261257" cy="228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7F73C7B-25F6-9EEF-64BF-003211778043}"/>
                </a:ext>
              </a:extLst>
            </p:cNvPr>
            <p:cNvSpPr txBox="1"/>
            <p:nvPr/>
          </p:nvSpPr>
          <p:spPr>
            <a:xfrm>
              <a:off x="2305364" y="3670369"/>
              <a:ext cx="1038619" cy="37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 Production Gate</a:t>
              </a: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C3FAE80D-ECCC-22A4-9A08-BCDBF9416765}"/>
              </a:ext>
            </a:extLst>
          </p:cNvPr>
          <p:cNvGrpSpPr/>
          <p:nvPr/>
        </p:nvGrpSpPr>
        <p:grpSpPr>
          <a:xfrm>
            <a:off x="8591991" y="5563777"/>
            <a:ext cx="1155857" cy="512022"/>
            <a:chOff x="2204643" y="3474331"/>
            <a:chExt cx="936885" cy="55975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624F1566-C7B2-DE10-73E5-BBA5A12A622A}"/>
                </a:ext>
              </a:extLst>
            </p:cNvPr>
            <p:cNvSpPr/>
            <p:nvPr/>
          </p:nvSpPr>
          <p:spPr>
            <a:xfrm>
              <a:off x="2545986" y="3474331"/>
              <a:ext cx="261257" cy="22860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B0129E-8C0B-B4AF-F0A9-9D565F8AD294}"/>
                </a:ext>
              </a:extLst>
            </p:cNvPr>
            <p:cNvSpPr txBox="1"/>
            <p:nvPr/>
          </p:nvSpPr>
          <p:spPr>
            <a:xfrm>
              <a:off x="2204643" y="3663969"/>
              <a:ext cx="936885" cy="370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EoL</a:t>
              </a: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Transfer Gate</a:t>
              </a:r>
            </a:p>
          </p:txBody>
        </p:sp>
      </p:grpSp>
      <p:sp>
        <p:nvSpPr>
          <p:cNvPr id="18" name="Chevron 57">
            <a:extLst>
              <a:ext uri="{FF2B5EF4-FFF2-40B4-BE49-F238E27FC236}">
                <a16:creationId xmlns:a16="http://schemas.microsoft.com/office/drawing/2014/main" id="{A5687A65-AAF8-42F9-293D-E24F8C216BA5}"/>
              </a:ext>
            </a:extLst>
          </p:cNvPr>
          <p:cNvSpPr/>
          <p:nvPr/>
        </p:nvSpPr>
        <p:spPr>
          <a:xfrm>
            <a:off x="5025251" y="4481248"/>
            <a:ext cx="2789052" cy="102185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</a:p>
        </p:txBody>
      </p:sp>
      <p:grpSp>
        <p:nvGrpSpPr>
          <p:cNvPr id="19" name="Group 25">
            <a:extLst>
              <a:ext uri="{FF2B5EF4-FFF2-40B4-BE49-F238E27FC236}">
                <a16:creationId xmlns:a16="http://schemas.microsoft.com/office/drawing/2014/main" id="{B3ED58CE-B052-4B4D-EC61-83B9297E31BB}"/>
              </a:ext>
            </a:extLst>
          </p:cNvPr>
          <p:cNvGrpSpPr/>
          <p:nvPr/>
        </p:nvGrpSpPr>
        <p:grpSpPr>
          <a:xfrm>
            <a:off x="4491194" y="5535349"/>
            <a:ext cx="1257600" cy="517872"/>
            <a:chOff x="2305363" y="3474331"/>
            <a:chExt cx="1038619" cy="566145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8730486-8CB3-178D-B0A4-1DA0A6C4C9C8}"/>
                </a:ext>
              </a:extLst>
            </p:cNvPr>
            <p:cNvSpPr/>
            <p:nvPr/>
          </p:nvSpPr>
          <p:spPr>
            <a:xfrm>
              <a:off x="2704073" y="3474331"/>
              <a:ext cx="261257" cy="228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A40DBD-F3C7-FC26-4AA5-77D71BDD5DBB}"/>
                </a:ext>
              </a:extLst>
            </p:cNvPr>
            <p:cNvSpPr txBox="1"/>
            <p:nvPr/>
          </p:nvSpPr>
          <p:spPr>
            <a:xfrm>
              <a:off x="2305363" y="3670364"/>
              <a:ext cx="1038619" cy="37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 Development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Gate</a:t>
              </a:r>
            </a:p>
          </p:txBody>
        </p:sp>
      </p:grpSp>
      <p:sp>
        <p:nvSpPr>
          <p:cNvPr id="22" name="Chevron 55">
            <a:extLst>
              <a:ext uri="{FF2B5EF4-FFF2-40B4-BE49-F238E27FC236}">
                <a16:creationId xmlns:a16="http://schemas.microsoft.com/office/drawing/2014/main" id="{68A0A07C-5E7B-7473-86A3-21F3E6D99A45}"/>
              </a:ext>
            </a:extLst>
          </p:cNvPr>
          <p:cNvSpPr/>
          <p:nvPr/>
        </p:nvSpPr>
        <p:spPr>
          <a:xfrm>
            <a:off x="6164510" y="5139057"/>
            <a:ext cx="1284648" cy="33028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Preparation for production</a:t>
            </a:r>
          </a:p>
        </p:txBody>
      </p:sp>
      <p:sp>
        <p:nvSpPr>
          <p:cNvPr id="23" name="Chevron 55">
            <a:extLst>
              <a:ext uri="{FF2B5EF4-FFF2-40B4-BE49-F238E27FC236}">
                <a16:creationId xmlns:a16="http://schemas.microsoft.com/office/drawing/2014/main" id="{22339B2A-A9A0-3F55-80B6-7B382728DE29}"/>
              </a:ext>
            </a:extLst>
          </p:cNvPr>
          <p:cNvSpPr/>
          <p:nvPr/>
        </p:nvSpPr>
        <p:spPr>
          <a:xfrm>
            <a:off x="7825783" y="5127389"/>
            <a:ext cx="1374053" cy="34785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Continuous improvement</a:t>
            </a:r>
          </a:p>
        </p:txBody>
      </p:sp>
      <p:sp>
        <p:nvSpPr>
          <p:cNvPr id="24" name="Chevron 57">
            <a:extLst>
              <a:ext uri="{FF2B5EF4-FFF2-40B4-BE49-F238E27FC236}">
                <a16:creationId xmlns:a16="http://schemas.microsoft.com/office/drawing/2014/main" id="{F9A75A0E-0B92-C6E2-F370-E985C8706457}"/>
              </a:ext>
            </a:extLst>
          </p:cNvPr>
          <p:cNvSpPr/>
          <p:nvPr/>
        </p:nvSpPr>
        <p:spPr>
          <a:xfrm>
            <a:off x="9096652" y="4487915"/>
            <a:ext cx="1702244" cy="1023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EOL / Transfer out</a:t>
            </a:r>
          </a:p>
        </p:txBody>
      </p:sp>
      <p:sp>
        <p:nvSpPr>
          <p:cNvPr id="25" name="Chevron 55">
            <a:extLst>
              <a:ext uri="{FF2B5EF4-FFF2-40B4-BE49-F238E27FC236}">
                <a16:creationId xmlns:a16="http://schemas.microsoft.com/office/drawing/2014/main" id="{25212D99-A373-27B2-C361-37C71C9F6148}"/>
              </a:ext>
            </a:extLst>
          </p:cNvPr>
          <p:cNvSpPr/>
          <p:nvPr/>
        </p:nvSpPr>
        <p:spPr>
          <a:xfrm>
            <a:off x="3839843" y="5141332"/>
            <a:ext cx="1284648" cy="330287"/>
          </a:xfrm>
          <a:prstGeom prst="chevron">
            <a:avLst/>
          </a:prstGeom>
          <a:solidFill>
            <a:srgbClr val="45A3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 Incubators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F63AA5E3-8654-B36A-37E4-53AD15445AAC}"/>
              </a:ext>
            </a:extLst>
          </p:cNvPr>
          <p:cNvSpPr/>
          <p:nvPr/>
        </p:nvSpPr>
        <p:spPr>
          <a:xfrm>
            <a:off x="8210727" y="4157662"/>
            <a:ext cx="1327867" cy="20345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PMB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(execution)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73FCAAA8-AF0B-501E-A7CA-937A655F29BD}"/>
              </a:ext>
            </a:extLst>
          </p:cNvPr>
          <p:cNvSpPr/>
          <p:nvPr/>
        </p:nvSpPr>
        <p:spPr>
          <a:xfrm>
            <a:off x="2543317" y="5674361"/>
            <a:ext cx="1327867" cy="21238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GN5-x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742F9783-A3D2-A7DD-872D-3CF82084422C}"/>
              </a:ext>
            </a:extLst>
          </p:cNvPr>
          <p:cNvSpPr/>
          <p:nvPr/>
        </p:nvSpPr>
        <p:spPr>
          <a:xfrm>
            <a:off x="1774176" y="5908982"/>
            <a:ext cx="1327867" cy="21238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42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GN5 FPA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9D63BD13-D747-DA8E-6A48-1166EF278B41}"/>
              </a:ext>
            </a:extLst>
          </p:cNvPr>
          <p:cNvSpPr/>
          <p:nvPr/>
        </p:nvSpPr>
        <p:spPr>
          <a:xfrm>
            <a:off x="1203614" y="6215520"/>
            <a:ext cx="1327867" cy="212384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Strategy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184347B5-7127-37CD-6103-14E38530D72A}"/>
              </a:ext>
            </a:extLst>
          </p:cNvPr>
          <p:cNvSpPr/>
          <p:nvPr/>
        </p:nvSpPr>
        <p:spPr>
          <a:xfrm>
            <a:off x="6446865" y="3824829"/>
            <a:ext cx="1327867" cy="390948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(monitoring)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39668129-942E-3D05-E8B1-C6A73097037C}"/>
              </a:ext>
            </a:extLst>
          </p:cNvPr>
          <p:cNvSpPr/>
          <p:nvPr/>
        </p:nvSpPr>
        <p:spPr>
          <a:xfrm>
            <a:off x="1514064" y="2416648"/>
            <a:ext cx="1327867" cy="390948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GPPC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(Preparation)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D70C5D7C-AACF-7F1B-08E1-E9F0E28AD9C1}"/>
              </a:ext>
            </a:extLst>
          </p:cNvPr>
          <p:cNvSpPr/>
          <p:nvPr/>
        </p:nvSpPr>
        <p:spPr>
          <a:xfrm>
            <a:off x="58651" y="2412588"/>
            <a:ext cx="1327867" cy="390948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GCC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D2423648-5D47-20C7-1A54-42F74F25DF3B}"/>
              </a:ext>
            </a:extLst>
          </p:cNvPr>
          <p:cNvSpPr/>
          <p:nvPr/>
        </p:nvSpPr>
        <p:spPr>
          <a:xfrm>
            <a:off x="5212513" y="1936038"/>
            <a:ext cx="2369938" cy="494194"/>
          </a:xfrm>
          <a:prstGeom prst="flowChartAlternateProcess">
            <a:avLst/>
          </a:prstGeom>
          <a:solidFill>
            <a:srgbClr val="76C9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GÉANT BOARD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0C98CF0E-1645-9E81-105F-4DD5DB646C82}"/>
              </a:ext>
            </a:extLst>
          </p:cNvPr>
          <p:cNvSpPr/>
          <p:nvPr/>
        </p:nvSpPr>
        <p:spPr>
          <a:xfrm>
            <a:off x="2730500" y="1354835"/>
            <a:ext cx="7280275" cy="390948"/>
          </a:xfrm>
          <a:prstGeom prst="flowChartAlternateProcess">
            <a:avLst/>
          </a:prstGeom>
          <a:solidFill>
            <a:srgbClr val="76C90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Assembly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B69308E-DB73-D6F4-16FA-8301F883D4F6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6389262" y="1669905"/>
            <a:ext cx="8220" cy="2661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42">
            <a:extLst>
              <a:ext uri="{FF2B5EF4-FFF2-40B4-BE49-F238E27FC236}">
                <a16:creationId xmlns:a16="http://schemas.microsoft.com/office/drawing/2014/main" id="{8FA16C36-6177-5BBC-36AA-CBBB25B4E608}"/>
              </a:ext>
            </a:extLst>
          </p:cNvPr>
          <p:cNvCxnSpPr>
            <a:cxnSpLocks/>
            <a:stCxn id="31" idx="0"/>
          </p:cNvCxnSpPr>
          <p:nvPr/>
        </p:nvCxnSpPr>
        <p:spPr>
          <a:xfrm rot="5400000" flipH="1" flipV="1">
            <a:off x="3576898" y="781762"/>
            <a:ext cx="235986" cy="3033786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hape 35">
            <a:extLst>
              <a:ext uri="{FF2B5EF4-FFF2-40B4-BE49-F238E27FC236}">
                <a16:creationId xmlns:a16="http://schemas.microsoft.com/office/drawing/2014/main" id="{A2803E66-AC0B-4B23-EEF0-B83D2F8B0308}"/>
              </a:ext>
            </a:extLst>
          </p:cNvPr>
          <p:cNvCxnSpPr>
            <a:cxnSpLocks/>
          </p:cNvCxnSpPr>
          <p:nvPr/>
        </p:nvCxnSpPr>
        <p:spPr>
          <a:xfrm rot="10800000" flipV="1">
            <a:off x="707874" y="2098929"/>
            <a:ext cx="4489928" cy="28107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Elbow Connector 54">
            <a:extLst>
              <a:ext uri="{FF2B5EF4-FFF2-40B4-BE49-F238E27FC236}">
                <a16:creationId xmlns:a16="http://schemas.microsoft.com/office/drawing/2014/main" id="{808AEFDF-406E-5F27-2AE5-AF0489231287}"/>
              </a:ext>
            </a:extLst>
          </p:cNvPr>
          <p:cNvCxnSpPr>
            <a:cxnSpLocks/>
            <a:stCxn id="32" idx="2"/>
            <a:endCxn id="9" idx="1"/>
          </p:cNvCxnSpPr>
          <p:nvPr/>
        </p:nvCxnSpPr>
        <p:spPr>
          <a:xfrm rot="16200000" flipH="1">
            <a:off x="504419" y="3021701"/>
            <a:ext cx="2189802" cy="175347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Elbow Connector 37">
            <a:extLst>
              <a:ext uri="{FF2B5EF4-FFF2-40B4-BE49-F238E27FC236}">
                <a16:creationId xmlns:a16="http://schemas.microsoft.com/office/drawing/2014/main" id="{A21A6B74-9EF0-397E-BCAA-271DFF5C23FF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V="1">
            <a:off x="3180527" y="4020302"/>
            <a:ext cx="3266339" cy="1112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0148DD0-B958-E6EC-5CC0-3C61616F4258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7774732" y="4020303"/>
            <a:ext cx="2236043" cy="1352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39">
            <a:extLst>
              <a:ext uri="{FF2B5EF4-FFF2-40B4-BE49-F238E27FC236}">
                <a16:creationId xmlns:a16="http://schemas.microsoft.com/office/drawing/2014/main" id="{8573F7CB-585F-D690-8321-33C34C7B0B90}"/>
              </a:ext>
            </a:extLst>
          </p:cNvPr>
          <p:cNvCxnSpPr>
            <a:stCxn id="26" idx="1"/>
          </p:cNvCxnSpPr>
          <p:nvPr/>
        </p:nvCxnSpPr>
        <p:spPr>
          <a:xfrm rot="10800000" flipV="1">
            <a:off x="3433763" y="4259390"/>
            <a:ext cx="4776964" cy="3048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DC0757B-5668-E387-8451-57296E008C87}"/>
              </a:ext>
            </a:extLst>
          </p:cNvPr>
          <p:cNvCxnSpPr>
            <a:stCxn id="26" idx="3"/>
          </p:cNvCxnSpPr>
          <p:nvPr/>
        </p:nvCxnSpPr>
        <p:spPr>
          <a:xfrm flipV="1">
            <a:off x="9538594" y="4257675"/>
            <a:ext cx="476944" cy="1715"/>
          </a:xfrm>
          <a:prstGeom prst="straightConnector1">
            <a:avLst/>
          </a:prstGeom>
          <a:ln w="127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C1AF792-07E3-9CA0-AAF6-10B3D44207F2}"/>
              </a:ext>
            </a:extLst>
          </p:cNvPr>
          <p:cNvSpPr txBox="1"/>
          <p:nvPr/>
        </p:nvSpPr>
        <p:spPr>
          <a:xfrm>
            <a:off x="5768748" y="4521077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Product lifecycle</a:t>
            </a:r>
            <a:endParaRPr kumimoji="0" lang="en-GB" sz="1800" b="0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peech Bubble: Rectangle with Corners Rounded 65">
            <a:extLst>
              <a:ext uri="{FF2B5EF4-FFF2-40B4-BE49-F238E27FC236}">
                <a16:creationId xmlns:a16="http://schemas.microsoft.com/office/drawing/2014/main" id="{A56CE030-1430-37CF-84FB-10D1BD6E0D7E}"/>
              </a:ext>
            </a:extLst>
          </p:cNvPr>
          <p:cNvSpPr/>
          <p:nvPr/>
        </p:nvSpPr>
        <p:spPr>
          <a:xfrm>
            <a:off x="72150" y="1402723"/>
            <a:ext cx="1938857" cy="543529"/>
          </a:xfrm>
          <a:prstGeom prst="wedgeRoundRectCallout">
            <a:avLst>
              <a:gd name="adj1" fmla="val -37194"/>
              <a:gd name="adj2" fmla="val 15830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activities (SIGs TFs etc)</a:t>
            </a:r>
          </a:p>
        </p:txBody>
      </p:sp>
      <p:sp>
        <p:nvSpPr>
          <p:cNvPr id="45" name="Chevron 55">
            <a:extLst>
              <a:ext uri="{FF2B5EF4-FFF2-40B4-BE49-F238E27FC236}">
                <a16:creationId xmlns:a16="http://schemas.microsoft.com/office/drawing/2014/main" id="{85E023AF-841B-06A4-871E-9E638348633E}"/>
              </a:ext>
            </a:extLst>
          </p:cNvPr>
          <p:cNvSpPr/>
          <p:nvPr/>
        </p:nvSpPr>
        <p:spPr>
          <a:xfrm>
            <a:off x="832014" y="3056664"/>
            <a:ext cx="9016542" cy="351704"/>
          </a:xfrm>
          <a:prstGeom prst="chevron">
            <a:avLst/>
          </a:prstGeom>
          <a:solidFill>
            <a:srgbClr val="45A34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Portfolio</a:t>
            </a: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927D6C7F-75C4-AD98-2432-5B4751DC9601}"/>
              </a:ext>
            </a:extLst>
          </p:cNvPr>
          <p:cNvSpPr/>
          <p:nvPr/>
        </p:nvSpPr>
        <p:spPr>
          <a:xfrm>
            <a:off x="8274645" y="2188180"/>
            <a:ext cx="1736121" cy="48462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sharing and service portfolio review</a:t>
            </a:r>
          </a:p>
        </p:txBody>
      </p:sp>
      <p:cxnSp>
        <p:nvCxnSpPr>
          <p:cNvPr id="47" name="Shape 49">
            <a:extLst>
              <a:ext uri="{FF2B5EF4-FFF2-40B4-BE49-F238E27FC236}">
                <a16:creationId xmlns:a16="http://schemas.microsoft.com/office/drawing/2014/main" id="{450955CB-36EA-53F5-4DC0-C488EA9C90E3}"/>
              </a:ext>
            </a:extLst>
          </p:cNvPr>
          <p:cNvCxnSpPr>
            <a:cxnSpLocks/>
            <a:stCxn id="33" idx="3"/>
            <a:endCxn id="46" idx="1"/>
          </p:cNvCxnSpPr>
          <p:nvPr/>
        </p:nvCxnSpPr>
        <p:spPr>
          <a:xfrm>
            <a:off x="7582451" y="2183135"/>
            <a:ext cx="692194" cy="2473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hape 49">
            <a:extLst>
              <a:ext uri="{FF2B5EF4-FFF2-40B4-BE49-F238E27FC236}">
                <a16:creationId xmlns:a16="http://schemas.microsoft.com/office/drawing/2014/main" id="{9751B498-D900-12CD-CC42-988C04D30D7B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94037" y="2867347"/>
            <a:ext cx="434815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Arrow: Down 118">
            <a:extLst>
              <a:ext uri="{FF2B5EF4-FFF2-40B4-BE49-F238E27FC236}">
                <a16:creationId xmlns:a16="http://schemas.microsoft.com/office/drawing/2014/main" id="{EE2A9E75-ABC3-35A6-4C49-9593A7A4765E}"/>
              </a:ext>
            </a:extLst>
          </p:cNvPr>
          <p:cNvSpPr/>
          <p:nvPr/>
        </p:nvSpPr>
        <p:spPr>
          <a:xfrm rot="10800000">
            <a:off x="7921243" y="3397826"/>
            <a:ext cx="216304" cy="1130402"/>
          </a:xfrm>
          <a:prstGeom prst="downArrow">
            <a:avLst/>
          </a:prstGeom>
          <a:solidFill>
            <a:srgbClr val="45A34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hape 59">
            <a:extLst>
              <a:ext uri="{FF2B5EF4-FFF2-40B4-BE49-F238E27FC236}">
                <a16:creationId xmlns:a16="http://schemas.microsoft.com/office/drawing/2014/main" id="{7E3C41F2-4DFB-7088-A8C7-118D5D1F7564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H="1" flipV="1">
            <a:off x="1514064" y="2612121"/>
            <a:ext cx="437936" cy="2189803"/>
          </a:xfrm>
          <a:prstGeom prst="bentConnector4">
            <a:avLst>
              <a:gd name="adj1" fmla="val -16332"/>
              <a:gd name="adj2" fmla="val 100063"/>
            </a:avLst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hape 59">
            <a:extLst>
              <a:ext uri="{FF2B5EF4-FFF2-40B4-BE49-F238E27FC236}">
                <a16:creationId xmlns:a16="http://schemas.microsoft.com/office/drawing/2014/main" id="{89F90AAA-6A4F-3C2B-D958-088C500E2756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1126203" y="3666144"/>
            <a:ext cx="1945650" cy="299276"/>
          </a:xfrm>
          <a:prstGeom prst="bentConnector4">
            <a:avLst>
              <a:gd name="adj1" fmla="val 99852"/>
              <a:gd name="adj2" fmla="val 23616"/>
            </a:avLst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Speech Bubble: Rectangle with Corners Rounded 62">
            <a:extLst>
              <a:ext uri="{FF2B5EF4-FFF2-40B4-BE49-F238E27FC236}">
                <a16:creationId xmlns:a16="http://schemas.microsoft.com/office/drawing/2014/main" id="{02A1AEA8-05DA-0F1A-B521-2BE1CBCA25BA}"/>
              </a:ext>
            </a:extLst>
          </p:cNvPr>
          <p:cNvSpPr/>
          <p:nvPr/>
        </p:nvSpPr>
        <p:spPr>
          <a:xfrm>
            <a:off x="3017930" y="2517791"/>
            <a:ext cx="3882161" cy="543529"/>
          </a:xfrm>
          <a:prstGeom prst="wedgeRoundRectCallout">
            <a:avLst>
              <a:gd name="adj1" fmla="val 30033"/>
              <a:gd name="adj2" fmla="val 173488"/>
              <a:gd name="adj3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CTO Workshops/ thematic service roadmaps</a:t>
            </a:r>
          </a:p>
        </p:txBody>
      </p:sp>
      <p:cxnSp>
        <p:nvCxnSpPr>
          <p:cNvPr id="53" name="Shape 49">
            <a:extLst>
              <a:ext uri="{FF2B5EF4-FFF2-40B4-BE49-F238E27FC236}">
                <a16:creationId xmlns:a16="http://schemas.microsoft.com/office/drawing/2014/main" id="{DB787AB6-9AAE-671E-EEA8-245E88787B7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14076" y="3100355"/>
            <a:ext cx="1497841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50748E-C22E-B837-8758-A3F2C267F243}"/>
              </a:ext>
            </a:extLst>
          </p:cNvPr>
          <p:cNvSpPr/>
          <p:nvPr/>
        </p:nvSpPr>
        <p:spPr>
          <a:xfrm>
            <a:off x="100569" y="1213338"/>
            <a:ext cx="2005442" cy="20806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43" grpId="0"/>
      <p:bldP spid="44" grpId="0" animBg="1"/>
      <p:bldP spid="45" grpId="0" animBg="1"/>
      <p:bldP spid="46" grpId="0" animBg="1"/>
      <p:bldP spid="49" grpId="0" animBg="1"/>
      <p:bldP spid="5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603B-9013-807B-F719-59E14CA8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Incubators in GN5-1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1CCE7-CD40-5524-DBB0-CACE0F9C2D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sz="1100" dirty="0"/>
          </a:p>
          <a:p>
            <a:pPr>
              <a:buNone/>
            </a:pPr>
            <a:r>
              <a:rPr lang="en-GB" sz="1100" dirty="0"/>
              <a:t>https://wiki.geant.org/display/GWP4/T5.1+-+Service+Incubator</a:t>
            </a:r>
          </a:p>
          <a:p>
            <a:pPr>
              <a:buNone/>
            </a:pPr>
            <a:r>
              <a:rPr lang="en-GB" sz="1100" dirty="0"/>
              <a:t>https://wiki.geant.org/display/GWP5/Incubator+Dashboard</a:t>
            </a:r>
          </a:p>
          <a:p>
            <a:pPr>
              <a:buNone/>
            </a:pPr>
            <a:r>
              <a:rPr lang="en-GB" sz="1100" dirty="0"/>
              <a:t>https://wiki.geant.org/display/gn43wp6/WP6+Incubator+Process+Summary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06582"/>
              </p:ext>
            </p:extLst>
          </p:nvPr>
        </p:nvGraphicFramePr>
        <p:xfrm>
          <a:off x="850900" y="1409699"/>
          <a:ext cx="9950452" cy="3934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82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WP4</a:t>
                      </a:r>
                      <a:r>
                        <a:rPr lang="en-GB" baseline="0" dirty="0"/>
                        <a:t> cloud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WP5 T&amp;I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WP6 Network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r>
                        <a:rPr lang="en-GB" dirty="0"/>
                        <a:t>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Fixed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Fixed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Open 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Up</a:t>
                      </a:r>
                      <a:r>
                        <a:rPr lang="en-GB" baseline="0" dirty="0"/>
                        <a:t> to 6 months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614">
                <a:tc>
                  <a:txBody>
                    <a:bodyPr/>
                    <a:lstStyle/>
                    <a:p>
                      <a:r>
                        <a:rPr lang="en-GB" dirty="0"/>
                        <a:t>Outputs so far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One</a:t>
                      </a:r>
                      <a:r>
                        <a:rPr lang="en-GB" baseline="0" dirty="0"/>
                        <a:t> output</a:t>
                      </a:r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Two more planned in 2024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Eight outputs e.g.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geteduroam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Linux client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GB" sz="14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Time and frequency proposal for initial trial pre PoC</a:t>
                      </a:r>
                      <a:endParaRPr lang="en-GB" baseline="0" dirty="0"/>
                    </a:p>
                    <a:p>
                      <a:endParaRPr lang="en-GB" baseline="0" dirty="0"/>
                    </a:p>
                    <a:p>
                      <a:r>
                        <a:rPr lang="en-GB" baseline="0" dirty="0"/>
                        <a:t>Two </a:t>
                      </a:r>
                      <a:r>
                        <a:rPr lang="en-GB" baseline="0"/>
                        <a:t>more incubators  </a:t>
                      </a:r>
                      <a:r>
                        <a:rPr lang="en-GB" baseline="0" dirty="0"/>
                        <a:t>forecast in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442">
                <a:tc>
                  <a:txBody>
                    <a:bodyPr/>
                    <a:lstStyle/>
                    <a:p>
                      <a:r>
                        <a:rPr lang="en-GB" dirty="0"/>
                        <a:t>Development 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Development decision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If passed then moved into ongoing Development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/>
                        <a:t>next phase if approved would require significant investment (~7.5M€)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E80A-BF50-2302-9102-BD02DD95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Incubator and PLM framework process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4F875-1319-BD40-6F60-022B4BB11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77"/>
            <a:fld id="{6FA41F67-6E16-BC4F-8A8C-42F359C0BCBA}" type="slidenum">
              <a:rPr lang="en-GB" smtClean="0"/>
              <a:pPr defTabSz="914377"/>
              <a:t>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03601-B405-B6CB-7766-265BA1DE3476}"/>
              </a:ext>
            </a:extLst>
          </p:cNvPr>
          <p:cNvSpPr/>
          <p:nvPr/>
        </p:nvSpPr>
        <p:spPr>
          <a:xfrm>
            <a:off x="73438" y="3458656"/>
            <a:ext cx="8704215" cy="2187521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ight Arrow 53">
            <a:extLst>
              <a:ext uri="{FF2B5EF4-FFF2-40B4-BE49-F238E27FC236}">
                <a16:creationId xmlns:a16="http://schemas.microsoft.com/office/drawing/2014/main" id="{3B2FC0BD-7C51-AA86-90F7-E3156EC0A960}"/>
              </a:ext>
            </a:extLst>
          </p:cNvPr>
          <p:cNvSpPr/>
          <p:nvPr/>
        </p:nvSpPr>
        <p:spPr>
          <a:xfrm>
            <a:off x="235078" y="3491605"/>
            <a:ext cx="1380239" cy="14046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Service development proposals</a:t>
            </a:r>
          </a:p>
        </p:txBody>
      </p:sp>
      <p:sp>
        <p:nvSpPr>
          <p:cNvPr id="7" name="Chevron 54">
            <a:extLst>
              <a:ext uri="{FF2B5EF4-FFF2-40B4-BE49-F238E27FC236}">
                <a16:creationId xmlns:a16="http://schemas.microsoft.com/office/drawing/2014/main" id="{7BC41F08-18C2-53BE-8CD6-FCC4CB466463}"/>
              </a:ext>
            </a:extLst>
          </p:cNvPr>
          <p:cNvSpPr/>
          <p:nvPr/>
        </p:nvSpPr>
        <p:spPr>
          <a:xfrm>
            <a:off x="1161008" y="3684108"/>
            <a:ext cx="2095474" cy="101965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800" b="1" dirty="0">
              <a:solidFill>
                <a:prstClr val="white"/>
              </a:solidFill>
            </a:endParaRPr>
          </a:p>
          <a:p>
            <a:pPr algn="ctr"/>
            <a:endParaRPr lang="en-GB" sz="800" b="1" dirty="0">
              <a:solidFill>
                <a:prstClr val="white"/>
              </a:solidFill>
            </a:endParaRPr>
          </a:p>
          <a:p>
            <a:pPr algn="ctr"/>
            <a:endParaRPr lang="en-GB" sz="800" b="1" dirty="0">
              <a:solidFill>
                <a:prstClr val="white"/>
              </a:solidFill>
            </a:endParaRPr>
          </a:p>
          <a:p>
            <a:pPr algn="ctr"/>
            <a:r>
              <a:rPr lang="en-GB" sz="800" b="1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8" name="Chevron 57">
            <a:extLst>
              <a:ext uri="{FF2B5EF4-FFF2-40B4-BE49-F238E27FC236}">
                <a16:creationId xmlns:a16="http://schemas.microsoft.com/office/drawing/2014/main" id="{7E294BCD-85F3-6501-B1FF-BFAE8982156F}"/>
              </a:ext>
            </a:extLst>
          </p:cNvPr>
          <p:cNvSpPr/>
          <p:nvPr/>
        </p:nvSpPr>
        <p:spPr>
          <a:xfrm>
            <a:off x="5117610" y="3684108"/>
            <a:ext cx="2195908" cy="1023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prstClr val="white"/>
                </a:solidFill>
              </a:rPr>
              <a:t>Service Operation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1A8FDFEF-C9D8-E3D9-7D5F-DBBBF51B305E}"/>
              </a:ext>
            </a:extLst>
          </p:cNvPr>
          <p:cNvGrpSpPr/>
          <p:nvPr/>
        </p:nvGrpSpPr>
        <p:grpSpPr>
          <a:xfrm>
            <a:off x="4506916" y="4744971"/>
            <a:ext cx="1106547" cy="394761"/>
            <a:chOff x="2267892" y="3474331"/>
            <a:chExt cx="1144944" cy="431558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E8B3CCB6-B075-7FCF-B000-0A13C61D004E}"/>
                </a:ext>
              </a:extLst>
            </p:cNvPr>
            <p:cNvSpPr/>
            <p:nvPr/>
          </p:nvSpPr>
          <p:spPr>
            <a:xfrm>
              <a:off x="2704073" y="3474331"/>
              <a:ext cx="261257" cy="228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611F03-8B8F-E563-8F3F-285697B31CB1}"/>
                </a:ext>
              </a:extLst>
            </p:cNvPr>
            <p:cNvSpPr txBox="1"/>
            <p:nvPr/>
          </p:nvSpPr>
          <p:spPr>
            <a:xfrm>
              <a:off x="2267892" y="3670363"/>
              <a:ext cx="1144944" cy="23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</a:rPr>
                <a:t>Enter Production Gate</a:t>
              </a:r>
            </a:p>
          </p:txBody>
        </p:sp>
      </p:grpSp>
      <p:sp>
        <p:nvSpPr>
          <p:cNvPr id="12" name="Speech Bubble: Rectangle 1">
            <a:extLst>
              <a:ext uri="{FF2B5EF4-FFF2-40B4-BE49-F238E27FC236}">
                <a16:creationId xmlns:a16="http://schemas.microsoft.com/office/drawing/2014/main" id="{8B3980CA-A27B-747F-5736-D4F9E3D37D5E}"/>
              </a:ext>
            </a:extLst>
          </p:cNvPr>
          <p:cNvSpPr/>
          <p:nvPr/>
        </p:nvSpPr>
        <p:spPr>
          <a:xfrm>
            <a:off x="177839" y="5299505"/>
            <a:ext cx="1018971" cy="668105"/>
          </a:xfrm>
          <a:prstGeom prst="wedgeRectCallout">
            <a:avLst>
              <a:gd name="adj1" fmla="val -1621"/>
              <a:gd name="adj2" fmla="val -154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prstClr val="white"/>
                </a:solidFill>
              </a:rPr>
              <a:t>Sources </a:t>
            </a:r>
          </a:p>
          <a:p>
            <a:pPr algn="ctr"/>
            <a:r>
              <a:rPr lang="en-GB" sz="700" dirty="0">
                <a:solidFill>
                  <a:prstClr val="white"/>
                </a:solidFill>
              </a:rPr>
              <a:t>GÉANT Project</a:t>
            </a:r>
          </a:p>
          <a:p>
            <a:pPr algn="ctr"/>
            <a:r>
              <a:rPr lang="en-GB" sz="700" dirty="0">
                <a:solidFill>
                  <a:prstClr val="white"/>
                </a:solidFill>
              </a:rPr>
              <a:t>GÉANT Association</a:t>
            </a:r>
          </a:p>
          <a:p>
            <a:pPr algn="ctr"/>
            <a:r>
              <a:rPr lang="en-GB" sz="700" dirty="0">
                <a:solidFill>
                  <a:prstClr val="white"/>
                </a:solidFill>
              </a:rPr>
              <a:t>Other projects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009A5-A836-2916-94D0-825DB706F9C8}"/>
              </a:ext>
            </a:extLst>
          </p:cNvPr>
          <p:cNvSpPr txBox="1"/>
          <p:nvPr/>
        </p:nvSpPr>
        <p:spPr>
          <a:xfrm>
            <a:off x="6328379" y="4937844"/>
            <a:ext cx="1014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prstClr val="black"/>
                </a:solidFill>
              </a:rPr>
              <a:t>EOL / Transfer Gate</a:t>
            </a:r>
          </a:p>
        </p:txBody>
      </p:sp>
      <p:sp>
        <p:nvSpPr>
          <p:cNvPr id="14" name="Chevron 57">
            <a:extLst>
              <a:ext uri="{FF2B5EF4-FFF2-40B4-BE49-F238E27FC236}">
                <a16:creationId xmlns:a16="http://schemas.microsoft.com/office/drawing/2014/main" id="{02209B40-4AE7-148C-DC75-1DB6573998F7}"/>
              </a:ext>
            </a:extLst>
          </p:cNvPr>
          <p:cNvSpPr/>
          <p:nvPr/>
        </p:nvSpPr>
        <p:spPr>
          <a:xfrm>
            <a:off x="2784273" y="3681846"/>
            <a:ext cx="2789052" cy="102185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prstClr val="white"/>
                </a:solidFill>
              </a:rPr>
              <a:t>Development</a:t>
            </a: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9BC137EF-E086-9B88-D910-D4AF47E2FEED}"/>
              </a:ext>
            </a:extLst>
          </p:cNvPr>
          <p:cNvGrpSpPr/>
          <p:nvPr/>
        </p:nvGrpSpPr>
        <p:grpSpPr>
          <a:xfrm>
            <a:off x="2123459" y="4735948"/>
            <a:ext cx="1280955" cy="394760"/>
            <a:chOff x="2174209" y="3474331"/>
            <a:chExt cx="1325403" cy="431557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B3D029C-7982-342C-77C1-5DD24C5F33AD}"/>
                </a:ext>
              </a:extLst>
            </p:cNvPr>
            <p:cNvSpPr/>
            <p:nvPr/>
          </p:nvSpPr>
          <p:spPr>
            <a:xfrm>
              <a:off x="2704073" y="3474331"/>
              <a:ext cx="261257" cy="2286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EF8BCF-7FC0-42B7-C9E7-589B331AAF49}"/>
                </a:ext>
              </a:extLst>
            </p:cNvPr>
            <p:cNvSpPr txBox="1"/>
            <p:nvPr/>
          </p:nvSpPr>
          <p:spPr>
            <a:xfrm>
              <a:off x="2174209" y="3670362"/>
              <a:ext cx="1325403" cy="23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</a:rPr>
                <a:t>Start Development Gate</a:t>
              </a:r>
            </a:p>
          </p:txBody>
        </p:sp>
      </p:grpSp>
      <p:sp>
        <p:nvSpPr>
          <p:cNvPr id="18" name="Chevron 55">
            <a:extLst>
              <a:ext uri="{FF2B5EF4-FFF2-40B4-BE49-F238E27FC236}">
                <a16:creationId xmlns:a16="http://schemas.microsoft.com/office/drawing/2014/main" id="{4A32B632-F9A8-C804-BC0C-D8D53C78EF6C}"/>
              </a:ext>
            </a:extLst>
          </p:cNvPr>
          <p:cNvSpPr/>
          <p:nvPr/>
        </p:nvSpPr>
        <p:spPr>
          <a:xfrm>
            <a:off x="3923532" y="4339655"/>
            <a:ext cx="1284648" cy="33028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Preparation for production</a:t>
            </a:r>
          </a:p>
        </p:txBody>
      </p:sp>
      <p:sp>
        <p:nvSpPr>
          <p:cNvPr id="19" name="Chevron 55">
            <a:extLst>
              <a:ext uri="{FF2B5EF4-FFF2-40B4-BE49-F238E27FC236}">
                <a16:creationId xmlns:a16="http://schemas.microsoft.com/office/drawing/2014/main" id="{63A95E42-5233-07B1-A7A7-233D945EA420}"/>
              </a:ext>
            </a:extLst>
          </p:cNvPr>
          <p:cNvSpPr/>
          <p:nvPr/>
        </p:nvSpPr>
        <p:spPr>
          <a:xfrm>
            <a:off x="5584805" y="4327987"/>
            <a:ext cx="1374053" cy="34785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Continuous improvement</a:t>
            </a:r>
          </a:p>
        </p:txBody>
      </p:sp>
      <p:sp>
        <p:nvSpPr>
          <p:cNvPr id="20" name="Chevron 57">
            <a:extLst>
              <a:ext uri="{FF2B5EF4-FFF2-40B4-BE49-F238E27FC236}">
                <a16:creationId xmlns:a16="http://schemas.microsoft.com/office/drawing/2014/main" id="{29C37471-5DBE-62B2-48B0-9AC0DCB7E76F}"/>
              </a:ext>
            </a:extLst>
          </p:cNvPr>
          <p:cNvSpPr/>
          <p:nvPr/>
        </p:nvSpPr>
        <p:spPr>
          <a:xfrm>
            <a:off x="6854071" y="3688513"/>
            <a:ext cx="1864733" cy="1014871"/>
          </a:xfrm>
          <a:prstGeom prst="chevron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prstClr val="white"/>
                </a:solidFill>
              </a:rPr>
              <a:t>End of Life (EOL) / Transfer out</a:t>
            </a:r>
          </a:p>
        </p:txBody>
      </p:sp>
      <p:sp>
        <p:nvSpPr>
          <p:cNvPr id="21" name="Chevron 55">
            <a:extLst>
              <a:ext uri="{FF2B5EF4-FFF2-40B4-BE49-F238E27FC236}">
                <a16:creationId xmlns:a16="http://schemas.microsoft.com/office/drawing/2014/main" id="{4639D2C9-70DE-3A13-92ED-B3C177A89A37}"/>
              </a:ext>
            </a:extLst>
          </p:cNvPr>
          <p:cNvSpPr/>
          <p:nvPr/>
        </p:nvSpPr>
        <p:spPr>
          <a:xfrm>
            <a:off x="1598865" y="4341930"/>
            <a:ext cx="1284648" cy="330287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Incubators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682299AD-4BF9-730D-6284-C8EA824C36F9}"/>
              </a:ext>
            </a:extLst>
          </p:cNvPr>
          <p:cNvSpPr/>
          <p:nvPr/>
        </p:nvSpPr>
        <p:spPr>
          <a:xfrm>
            <a:off x="6705968" y="4738929"/>
            <a:ext cx="252496" cy="209108"/>
          </a:xfrm>
          <a:prstGeom prst="triangl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4D879D-262F-1F95-EB6C-00F31944E485}"/>
              </a:ext>
            </a:extLst>
          </p:cNvPr>
          <p:cNvSpPr txBox="1"/>
          <p:nvPr/>
        </p:nvSpPr>
        <p:spPr>
          <a:xfrm>
            <a:off x="7968959" y="5402524"/>
            <a:ext cx="773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accent1"/>
                </a:solidFill>
              </a:rPr>
              <a:t>July 2023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17DCA79-D7D7-24F9-1DF1-884C062D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125913"/>
              </p:ext>
            </p:extLst>
          </p:nvPr>
        </p:nvGraphicFramePr>
        <p:xfrm>
          <a:off x="8594264" y="1311387"/>
          <a:ext cx="3548485" cy="4968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5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Start Development Gate Checklist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14">
                <a:tc>
                  <a:txBody>
                    <a:bodyPr/>
                    <a:lstStyle/>
                    <a:p>
                      <a:r>
                        <a:rPr lang="en-GB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Problem</a:t>
                      </a:r>
                      <a:r>
                        <a:rPr lang="en-GB" sz="2000" baseline="0" dirty="0"/>
                        <a:t> statement and objectives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Users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Benefits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Service 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Market analysis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Costs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Funding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Roadmap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560">
                <a:tc>
                  <a:txBody>
                    <a:bodyPr/>
                    <a:lstStyle/>
                    <a:p>
                      <a:r>
                        <a:rPr lang="en-GB" sz="2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Resources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8503601-B405-B6CB-7766-265BA1DE3476}"/>
              </a:ext>
            </a:extLst>
          </p:cNvPr>
          <p:cNvSpPr/>
          <p:nvPr/>
        </p:nvSpPr>
        <p:spPr>
          <a:xfrm>
            <a:off x="64856" y="1431456"/>
            <a:ext cx="7346376" cy="1760304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ight Arrow 53">
            <a:extLst>
              <a:ext uri="{FF2B5EF4-FFF2-40B4-BE49-F238E27FC236}">
                <a16:creationId xmlns:a16="http://schemas.microsoft.com/office/drawing/2014/main" id="{3B2FC0BD-7C51-AA86-90F7-E3156EC0A960}"/>
              </a:ext>
            </a:extLst>
          </p:cNvPr>
          <p:cNvSpPr/>
          <p:nvPr/>
        </p:nvSpPr>
        <p:spPr>
          <a:xfrm>
            <a:off x="226495" y="1464404"/>
            <a:ext cx="1380239" cy="1404662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prstClr val="white"/>
                </a:solidFill>
              </a:rPr>
              <a:t>Incubator proposals</a:t>
            </a:r>
          </a:p>
        </p:txBody>
      </p:sp>
      <p:sp>
        <p:nvSpPr>
          <p:cNvPr id="30" name="Chevron 57">
            <a:extLst>
              <a:ext uri="{FF2B5EF4-FFF2-40B4-BE49-F238E27FC236}">
                <a16:creationId xmlns:a16="http://schemas.microsoft.com/office/drawing/2014/main" id="{7E294BCD-85F3-6501-B1FF-BFAE8982156F}"/>
              </a:ext>
            </a:extLst>
          </p:cNvPr>
          <p:cNvSpPr/>
          <p:nvPr/>
        </p:nvSpPr>
        <p:spPr>
          <a:xfrm>
            <a:off x="2724337" y="1656907"/>
            <a:ext cx="2195908" cy="1023263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Execution</a:t>
            </a: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1A8FDFEF-C9D8-E3D9-7D5F-DBBBF51B305E}"/>
              </a:ext>
            </a:extLst>
          </p:cNvPr>
          <p:cNvGrpSpPr/>
          <p:nvPr/>
        </p:nvGrpSpPr>
        <p:grpSpPr>
          <a:xfrm>
            <a:off x="2172160" y="2717771"/>
            <a:ext cx="1106545" cy="394756"/>
            <a:chOff x="2267892" y="3474336"/>
            <a:chExt cx="1144944" cy="431553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8B3CCB6-B075-7FCF-B000-0A13C61D004E}"/>
                </a:ext>
              </a:extLst>
            </p:cNvPr>
            <p:cNvSpPr/>
            <p:nvPr/>
          </p:nvSpPr>
          <p:spPr>
            <a:xfrm>
              <a:off x="2704077" y="3474336"/>
              <a:ext cx="261257" cy="2286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611F03-8B8F-E563-8F3F-285697B31CB1}"/>
                </a:ext>
              </a:extLst>
            </p:cNvPr>
            <p:cNvSpPr txBox="1"/>
            <p:nvPr/>
          </p:nvSpPr>
          <p:spPr>
            <a:xfrm>
              <a:off x="2267892" y="3670363"/>
              <a:ext cx="1144944" cy="23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>
                  <a:solidFill>
                    <a:prstClr val="black"/>
                  </a:solidFill>
                </a:rPr>
                <a:t>Proposal evaluation</a:t>
              </a:r>
            </a:p>
          </p:txBody>
        </p:sp>
      </p:grpSp>
      <p:sp>
        <p:nvSpPr>
          <p:cNvPr id="35" name="Chevron 57">
            <a:extLst>
              <a:ext uri="{FF2B5EF4-FFF2-40B4-BE49-F238E27FC236}">
                <a16:creationId xmlns:a16="http://schemas.microsoft.com/office/drawing/2014/main" id="{02209B40-4AE7-148C-DC75-1DB6573998F7}"/>
              </a:ext>
            </a:extLst>
          </p:cNvPr>
          <p:cNvSpPr/>
          <p:nvPr/>
        </p:nvSpPr>
        <p:spPr>
          <a:xfrm>
            <a:off x="1151760" y="1654645"/>
            <a:ext cx="2023970" cy="102185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Evaluation </a:t>
            </a:r>
          </a:p>
        </p:txBody>
      </p:sp>
      <p:sp>
        <p:nvSpPr>
          <p:cNvPr id="36" name="Chevron 57">
            <a:extLst>
              <a:ext uri="{FF2B5EF4-FFF2-40B4-BE49-F238E27FC236}">
                <a16:creationId xmlns:a16="http://schemas.microsoft.com/office/drawing/2014/main" id="{29C37471-5DBE-62B2-48B0-9AC0DCB7E76F}"/>
              </a:ext>
            </a:extLst>
          </p:cNvPr>
          <p:cNvSpPr/>
          <p:nvPr/>
        </p:nvSpPr>
        <p:spPr>
          <a:xfrm>
            <a:off x="4460798" y="1661312"/>
            <a:ext cx="1864733" cy="101487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Reporting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development</a:t>
            </a:r>
          </a:p>
        </p:txBody>
      </p:sp>
      <p:cxnSp>
        <p:nvCxnSpPr>
          <p:cNvPr id="41" name="Curved Connector 40"/>
          <p:cNvCxnSpPr>
            <a:stCxn id="36" idx="2"/>
            <a:endCxn id="14" idx="1"/>
          </p:cNvCxnSpPr>
          <p:nvPr/>
        </p:nvCxnSpPr>
        <p:spPr>
          <a:xfrm rot="5400000">
            <a:off x="3459029" y="2512355"/>
            <a:ext cx="1516591" cy="1844246"/>
          </a:xfrm>
          <a:prstGeom prst="curvedConnector4">
            <a:avLst>
              <a:gd name="adj1" fmla="val 33155"/>
              <a:gd name="adj2" fmla="val 153713"/>
            </a:avLst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2">
            <a:extLst>
              <a:ext uri="{FF2B5EF4-FFF2-40B4-BE49-F238E27FC236}">
                <a16:creationId xmlns:a16="http://schemas.microsoft.com/office/drawing/2014/main" id="{40752F3B-6993-E34C-1D8F-8C7BE3C8ACE7}"/>
              </a:ext>
            </a:extLst>
          </p:cNvPr>
          <p:cNvSpPr txBox="1">
            <a:spLocks/>
          </p:cNvSpPr>
          <p:nvPr/>
        </p:nvSpPr>
        <p:spPr>
          <a:xfrm>
            <a:off x="724223" y="880478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u="none" kern="1200" cap="none" baseline="0">
                <a:solidFill>
                  <a:srgbClr val="1F427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/>
              <a:t>Moving into Development phase from Incubators</a:t>
            </a:r>
            <a:endParaRPr lang="en-GB" dirty="0"/>
          </a:p>
        </p:txBody>
      </p:sp>
      <p:cxnSp>
        <p:nvCxnSpPr>
          <p:cNvPr id="40" name="Elbow Connector 39"/>
          <p:cNvCxnSpPr>
            <a:cxnSpLocks/>
            <a:stCxn id="17" idx="2"/>
          </p:cNvCxnSpPr>
          <p:nvPr/>
        </p:nvCxnSpPr>
        <p:spPr>
          <a:xfrm rot="16200000" flipH="1">
            <a:off x="5325114" y="2569530"/>
            <a:ext cx="707972" cy="583032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85A117A-954C-6498-1816-68460487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73" y="2308293"/>
            <a:ext cx="8036582" cy="171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 defTabSz="1016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defTabSz="1016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defTabSz="1016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GB" sz="5400" b="1" i="0" dirty="0">
                <a:solidFill>
                  <a:srgbClr val="FFFFFF"/>
                </a:solidFill>
                <a:effectLst/>
                <a:latin typeface="+mn-lt"/>
              </a:rPr>
              <a:t>Thank you</a:t>
            </a:r>
          </a:p>
          <a:p>
            <a:r>
              <a:rPr lang="en-GB" sz="3600" i="0" dirty="0">
                <a:solidFill>
                  <a:srgbClr val="FFFFFF"/>
                </a:solidFill>
                <a:effectLst/>
                <a:latin typeface="+mn-lt"/>
              </a:rPr>
              <a:t>Any questions</a:t>
            </a:r>
            <a:endParaRPr lang="en-GB" sz="36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5776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3.xml><?xml version="1.0" encoding="utf-8"?>
<a:theme xmlns:a="http://schemas.openxmlformats.org/drawingml/2006/main" name="blank">
  <a:themeElements>
    <a:clrScheme name="GN5">
      <a:dk1>
        <a:srgbClr val="004461"/>
      </a:dk1>
      <a:lt1>
        <a:srgbClr val="FFFFFF"/>
      </a:lt1>
      <a:dk2>
        <a:srgbClr val="FFDD7D"/>
      </a:dk2>
      <a:lt2>
        <a:srgbClr val="3C51A2"/>
      </a:lt2>
      <a:accent1>
        <a:srgbClr val="0ABBC2"/>
      </a:accent1>
      <a:accent2>
        <a:srgbClr val="1AAA88"/>
      </a:accent2>
      <a:accent3>
        <a:srgbClr val="EE41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4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.potx" id="{D619A71B-72F6-4017-9642-8E046705272E}" vid="{94030387-6E4E-45DC-8C13-3496BB4EE5F2}"/>
    </a:ext>
  </a:extLst>
</a:theme>
</file>

<file path=ppt/theme/theme5.xml><?xml version="1.0" encoding="utf-8"?>
<a:theme xmlns:a="http://schemas.openxmlformats.org/drawingml/2006/main" name="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6.xml><?xml version="1.0" encoding="utf-8"?>
<a:theme xmlns:a="http://schemas.openxmlformats.org/drawingml/2006/main" name="1_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7.xml><?xml version="1.0" encoding="utf-8"?>
<a:theme xmlns:a="http://schemas.openxmlformats.org/drawingml/2006/main" name="2_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8.xml><?xml version="1.0" encoding="utf-8"?>
<a:theme xmlns:a="http://schemas.openxmlformats.org/drawingml/2006/main" name="3_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ppt/theme/theme9.xml><?xml version="1.0" encoding="utf-8"?>
<a:theme xmlns:a="http://schemas.openxmlformats.org/drawingml/2006/main" name="4_GEANT Symposium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practice for GN4-2 Period 2 EC Review AM.pptx  -  Read-Only" id="{4CAFA2D0-1A7D-467D-A1FC-E32C0EF6E44D}" vid="{AA3F1CD6-7679-4B7F-89BC-8EEDE5B651E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caeb1846-cdfb-4597-893b-2ae440ff70d1">None</Activity>
    <Publish_x0020_to_x0020_EC_x0020_review xmlns="caeb1846-cdfb-4597-893b-2ae440ff70d1">No</Publish_x0020_to_x0020_EC_x0020_review>
    <Task xmlns="caeb1846-cdfb-4597-893b-2ae440ff70d1" xsi:nil="true"/>
    <Organisation xmlns="caeb1846-cdfb-4597-893b-2ae440ff70d1">None</Organisation>
    <Share_x0020_with_x0020_GN_x0020_Community_x003f_ xmlns="caeb1846-cdfb-4597-893b-2ae440ff70d1">No</Share_x0020_with_x0020_GN_x0020_Community_x003f_>
    <Project_x0020_Code xmlns="caeb1846-cdfb-4597-893b-2ae440ff70d1" xsi:nil="true"/>
    <_dlc_DocIdPersistId xmlns="caeb1846-cdfb-4597-893b-2ae440ff70d1" xsi:nil="true"/>
    <Content1 xmlns="caeb1846-cdfb-4597-893b-2ae440ff70d1" xsi:nil="true"/>
    <PublishingExpirationDate xmlns="http://schemas.microsoft.com/sharepoint/v3" xsi:nil="true"/>
    <Created1 xmlns="caeb1846-cdfb-4597-893b-2ae440ff70d1" xsi:nil="true"/>
    <Item_x0020_Status xmlns="caeb1846-cdfb-4597-893b-2ae440ff70d1">Not started</Item_x0020_Status>
    <PublishingStartDate xmlns="http://schemas.microsoft.com/sharepoint/v3" xsi:nil="true"/>
    <Modified1 xmlns="caeb1846-cdfb-4597-893b-2ae440ff70d1" xsi:nil="true"/>
    <Item_x0020_Description xmlns="caeb1846-cdfb-4597-893b-2ae440ff70d1" xsi:nil="true"/>
    <Document_x0020_ID xmlns="caeb1846-cdfb-4597-893b-2ae440ff70d1" xsi:nil="true"/>
    <_dlc_DocId xmlns="caeb1846-cdfb-4597-893b-2ae440ff70d1">GN43-1341242381-294</_dlc_DocId>
    <_dlc_DocIdUrl xmlns="caeb1846-cdfb-4597-893b-2ae440ff70d1">
      <Url>https://geantprojects.sharepoint.com/sites/gn4-3/management/pmo/_layouts/15/DocIdRedir.aspx?ID=GN43-1341242381-294</Url>
      <Description>GN43-1341242381-294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N Document" ma:contentTypeID="0x010100443184836CBB2145B1F2F6D5DD70D51D0093029A643438B14A984C65055026A74C" ma:contentTypeVersion="30" ma:contentTypeDescription="" ma:contentTypeScope="" ma:versionID="ed035ec2fe1ba29152d3f130ed24f18a">
  <xsd:schema xmlns:xsd="http://www.w3.org/2001/XMLSchema" xmlns:xs="http://www.w3.org/2001/XMLSchema" xmlns:p="http://schemas.microsoft.com/office/2006/metadata/properties" xmlns:ns1="http://schemas.microsoft.com/sharepoint/v3" xmlns:ns2="caeb1846-cdfb-4597-893b-2ae440ff70d1" xmlns:ns3="4e90a818-8a10-4aa2-8e40-c07bab0c7306" targetNamespace="http://schemas.microsoft.com/office/2006/metadata/properties" ma:root="true" ma:fieldsID="5b9e134e1da27fe2c836354a07dd0738" ns1:_="" ns2:_="" ns3:_="">
    <xsd:import namespace="http://schemas.microsoft.com/sharepoint/v3"/>
    <xsd:import namespace="caeb1846-cdfb-4597-893b-2ae440ff70d1"/>
    <xsd:import namespace="4e90a818-8a10-4aa2-8e40-c07bab0c7306"/>
    <xsd:element name="properties">
      <xsd:complexType>
        <xsd:sequence>
          <xsd:element name="documentManagement">
            <xsd:complexType>
              <xsd:all>
                <xsd:element ref="ns2:Activity" minOccurs="0"/>
                <xsd:element ref="ns2:Content1" minOccurs="0"/>
                <xsd:element ref="ns2:Item_x0020_Description" minOccurs="0"/>
                <xsd:element ref="ns2:Item_x0020_Status" minOccurs="0"/>
                <xsd:element ref="ns2:Organisation" minOccurs="0"/>
                <xsd:element ref="ns2:Project_x0020_Code" minOccurs="0"/>
                <xsd:element ref="ns2:Publish_x0020_to_x0020_EC_x0020_review" minOccurs="0"/>
                <xsd:element ref="ns2:Share_x0020_with_x0020_GN_x0020_Community_x003f_" minOccurs="0"/>
                <xsd:element ref="ns2:Task" minOccurs="0"/>
                <xsd:element ref="ns2:Document_x0020_ID" minOccurs="0"/>
                <xsd:element ref="ns1:PublishingStartDate" minOccurs="0"/>
                <xsd:element ref="ns1:PublishingExpirationDate" minOccurs="0"/>
                <xsd:element ref="ns2:Created1" minOccurs="0"/>
                <xsd:element ref="ns2:Modified1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 ma:readOnly="fals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1846-cdfb-4597-893b-2ae440ff70d1" elementFormDefault="qualified">
    <xsd:import namespace="http://schemas.microsoft.com/office/2006/documentManagement/types"/>
    <xsd:import namespace="http://schemas.microsoft.com/office/infopath/2007/PartnerControls"/>
    <xsd:element name="Activity" ma:index="4" nillable="true" ma:displayName="Activity" ma:default="None" ma:format="Dropdown" ma:internalName="Activity" ma:readOnly="false">
      <xsd:simpleType>
        <xsd:restriction base="dms:Choice">
          <xsd:enumeration value="None"/>
          <xsd:enumeration value="WP1"/>
          <xsd:enumeration value="WP2"/>
          <xsd:enumeration value="WP3"/>
          <xsd:enumeration value="WP4"/>
          <xsd:enumeration value="WP5"/>
          <xsd:enumeration value="WP6"/>
          <xsd:enumeration value="WP7"/>
          <xsd:enumeration value="WP8"/>
          <xsd:enumeration value="WP9"/>
        </xsd:restriction>
      </xsd:simpleType>
    </xsd:element>
    <xsd:element name="Content1" ma:index="5" nillable="true" ma:displayName="Content" ma:internalName="Content1" ma:readOnly="false">
      <xsd:simpleType>
        <xsd:restriction base="dms:Text">
          <xsd:maxLength value="255"/>
        </xsd:restriction>
      </xsd:simpleType>
    </xsd:element>
    <xsd:element name="Item_x0020_Description" ma:index="6" nillable="true" ma:displayName="Item Description" ma:internalName="Item_x0020_Description" ma:readOnly="false">
      <xsd:simpleType>
        <xsd:restriction base="dms:Note">
          <xsd:maxLength value="255"/>
        </xsd:restriction>
      </xsd:simpleType>
    </xsd:element>
    <xsd:element name="Item_x0020_Status" ma:index="7" nillable="true" ma:displayName="Item Status" ma:default="Not started" ma:format="RadioButtons" ma:internalName="Item_x0020_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Organisation" ma:index="8" nillable="true" ma:displayName="Organisation" ma:default="None" ma:format="Dropdown" ma:internalName="Organisation" ma:readOnly="false">
      <xsd:simpleType>
        <xsd:restriction base="dms:Choice">
          <xsd:enumeration value="None"/>
          <xsd:enumeration value="ACOnet"/>
          <xsd:enumeration value="AMRES"/>
          <xsd:enumeration value="CARNet"/>
          <xsd:enumeration value="CESNET"/>
          <xsd:enumeration value="CSC/NORDUnet"/>
          <xsd:enumeration value="GÉANT Ltd"/>
          <xsd:enumeration value="DFN"/>
          <xsd:enumeration value="DFN/FAU"/>
          <xsd:enumeration value="DFN/LRZ"/>
          <xsd:enumeration value="FCCN"/>
          <xsd:enumeration value="GARR"/>
          <xsd:enumeration value="GRNET"/>
          <xsd:enumeration value="GRNET/ICCS"/>
          <xsd:enumeration value="HEAnet"/>
          <xsd:enumeration value="IUCC"/>
          <xsd:enumeration value="Janet"/>
          <xsd:enumeration value="LITNET"/>
          <xsd:enumeration value="MARnet"/>
          <xsd:enumeration value="NIIFI"/>
          <xsd:enumeration value="NORDUnet"/>
          <xsd:enumeration value="NORDUnet/DEiC"/>
          <xsd:enumeration value="NORDUnet/DeIC/UNI-C"/>
          <xsd:enumeration value="PSNC"/>
          <xsd:enumeration value="RedIRIS"/>
          <xsd:enumeration value="RedIRIS/EHU"/>
          <xsd:enumeration value="RedIRIS/i2cat"/>
          <xsd:enumeration value="RedIRIS/UM"/>
          <xsd:enumeration value="RedIRIS/University of Murcia"/>
          <xsd:enumeration value="RENATER"/>
          <xsd:enumeration value="RESTENA"/>
          <xsd:enumeration value="SigmaNet"/>
          <xsd:enumeration value="SRCE/CARNET"/>
          <xsd:enumeration value="SUNET/NORDUnet"/>
          <xsd:enumeration value="SURFnet"/>
          <xsd:enumeration value="Surfnet/SARA"/>
          <xsd:enumeration value="Surfnet/UvA"/>
          <xsd:enumeration value="SWITCH"/>
          <xsd:enumeration value="GÉANT Assoc"/>
          <xsd:enumeration value="ULAKBİM"/>
          <xsd:enumeration value="umu.se/NORDUnet"/>
          <xsd:enumeration value="UoM"/>
          <xsd:enumeration value="WAYF/NORDUnet"/>
        </xsd:restriction>
      </xsd:simpleType>
    </xsd:element>
    <xsd:element name="Project_x0020_Code" ma:index="9" nillable="true" ma:displayName="Project Code" ma:internalName="Project_x0020_Code" ma:readOnly="false">
      <xsd:simpleType>
        <xsd:restriction base="dms:Text">
          <xsd:maxLength value="255"/>
        </xsd:restriction>
      </xsd:simpleType>
    </xsd:element>
    <xsd:element name="Publish_x0020_to_x0020_EC_x0020_review" ma:index="10" nillable="true" ma:displayName="Publish to EC review?" ma:default="No" ma:description="This column will be updated automatically when the Item Status is shown as Completed.  Do not update this column manually." ma:format="RadioButtons" ma:internalName="Publish_x0020_to_x0020_EC_x0020_review" ma:readOnly="false">
      <xsd:simpleType>
        <xsd:restriction base="dms:Choice">
          <xsd:enumeration value="No"/>
          <xsd:enumeration value="Description of Work"/>
          <xsd:enumeration value="Presentation"/>
          <xsd:enumeration value="Deliverable"/>
          <xsd:enumeration value="Periodic Report"/>
          <xsd:enumeration value="Demo"/>
          <xsd:enumeration value="Background Documentation"/>
        </xsd:restriction>
      </xsd:simpleType>
    </xsd:element>
    <xsd:element name="Share_x0020_with_x0020_GN_x0020_Community_x003f_" ma:index="11" nillable="true" ma:displayName="Share with GN Community?" ma:default="No" ma:description="This column will be updated automatically when the Item Status is shown as Completed.  Do not update this column manually." ma:format="Dropdown" ma:internalName="Share_x0020_with_x0020_GN_x0020_Community_x003F_" ma:readOnly="false">
      <xsd:simpleType>
        <xsd:restriction base="dms:Choice">
          <xsd:enumeration value="Admin and User Guides"/>
          <xsd:enumeration value="Business Cases"/>
          <xsd:enumeration value="Deliverables"/>
          <xsd:enumeration value="Guidelines"/>
          <xsd:enumeration value="Milestones"/>
          <xsd:enumeration value="No"/>
          <xsd:enumeration value="Policies"/>
          <xsd:enumeration value="Processes"/>
          <xsd:enumeration value="Reports"/>
          <xsd:enumeration value="Templates"/>
        </xsd:restriction>
      </xsd:simpleType>
    </xsd:element>
    <xsd:element name="Task" ma:index="12" nillable="true" ma:displayName="Task" ma:format="Dropdown" ma:internalName="Task" ma:readOnly="false">
      <xsd:simpleType>
        <xsd:restriction base="dms:Choice">
          <xsd:enumeration value="None"/>
          <xsd:enumeration value="T1"/>
          <xsd:enumeration value="T1.1"/>
          <xsd:enumeration value="T1.2"/>
          <xsd:enumeration value="T1.3"/>
          <xsd:enumeration value="T1.4"/>
          <xsd:enumeration value="T2"/>
          <xsd:enumeration value="T3"/>
          <xsd:enumeration value="T3.1"/>
          <xsd:enumeration value="T3.2"/>
          <xsd:enumeration value="T3.3"/>
          <xsd:enumeration value="T3.4"/>
          <xsd:enumeration value="T3.5"/>
          <xsd:enumeration value="T4"/>
          <xsd:enumeration value="T5"/>
          <xsd:enumeration value="T6"/>
          <xsd:enumeration value="T7"/>
          <xsd:enumeration value="T8"/>
          <xsd:enumeration value="T9"/>
          <xsd:enumeration value="T10"/>
        </xsd:restriction>
      </xsd:simpleType>
    </xsd:element>
    <xsd:element name="Document_x0020_ID" ma:index="13" nillable="true" ma:displayName="Document ID" ma:description="This column will be updated automatically 1 minute after the document is added." ma:internalName="Document_x0020_ID" ma:readOnly="false">
      <xsd:simpleType>
        <xsd:restriction base="dms:Text">
          <xsd:maxLength value="255"/>
        </xsd:restriction>
      </xsd:simpleType>
    </xsd:element>
    <xsd:element name="Created1" ma:index="17" nillable="true" ma:displayName="Created" ma:format="DateOnly" ma:hidden="true" ma:internalName="Created1" ma:readOnly="false">
      <xsd:simpleType>
        <xsd:restriction base="dms:DateTime"/>
      </xsd:simpleType>
    </xsd:element>
    <xsd:element name="Modified1" ma:index="20" nillable="true" ma:displayName="Modified" ma:format="DateOnly" ma:hidden="true" ma:internalName="Modified1" ma:readOnly="false">
      <xsd:simpleType>
        <xsd:restriction base="dms:DateTime"/>
      </xsd:simpleType>
    </xsd:element>
    <xsd:element name="_dlc_DocId" ma:index="2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90a818-8a10-4aa2-8e40-c07bab0c73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42297-D27D-4CF8-893C-69C47FAFB1B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caeb1846-cdfb-4597-893b-2ae440ff70d1"/>
    <ds:schemaRef ds:uri="4e90a818-8a10-4aa2-8e40-c07bab0c730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F1E303-1843-4B2D-A106-7B268F9BEE22}">
  <ds:schemaRefs>
    <ds:schemaRef ds:uri="4e90a818-8a10-4aa2-8e40-c07bab0c7306"/>
    <ds:schemaRef ds:uri="caeb1846-cdfb-4597-893b-2ae440ff70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7E4430-30B3-4A4D-B7DD-BE6627F61C5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E4AF093-2412-438C-B9DC-1B8A4FA5D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6856</TotalTime>
  <Words>343</Words>
  <Application>Microsoft Office PowerPoint</Application>
  <PresentationFormat>Widescreen</PresentationFormat>
  <Paragraphs>131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Standard layout</vt:lpstr>
      <vt:lpstr>1_Standard layout</vt:lpstr>
      <vt:lpstr>blank</vt:lpstr>
      <vt:lpstr>End Slide</vt:lpstr>
      <vt:lpstr>GEANT Symposium 2023</vt:lpstr>
      <vt:lpstr>1_GEANT Symposium 2023</vt:lpstr>
      <vt:lpstr>2_GEANT Symposium 2023</vt:lpstr>
      <vt:lpstr>3_GEANT Symposium 2023</vt:lpstr>
      <vt:lpstr>4_GEANT Symposium 2023</vt:lpstr>
      <vt:lpstr>PowerPoint Presentation</vt:lpstr>
      <vt:lpstr>Thematic service development and operations – governance</vt:lpstr>
      <vt:lpstr>Overview of Incubators in GN5-1</vt:lpstr>
      <vt:lpstr>Incubator and PLM framework process overview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Meloni</dc:creator>
  <cp:lastModifiedBy>Matthew Scott</cp:lastModifiedBy>
  <cp:revision>258</cp:revision>
  <dcterms:created xsi:type="dcterms:W3CDTF">2018-03-16T12:13:33Z</dcterms:created>
  <dcterms:modified xsi:type="dcterms:W3CDTF">2023-12-13T12:24:40Z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0x010100443184836CBB2145B1F2F6D5DD70D51D0093029A643438B14A984C65055026A74C</vt:lpwstr>
  </property>
  <property fmtid="{D5CDD505-2E9C-101B-9397-08002B2CF9AE}" pid="3" name="_dlc_DocIdItemGuid">
    <vt:lpwstr>d3f327c4-ca1b-4903-90ab-b16eea698445</vt:lpwstr>
  </property>
</Properties>
</file>