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7" r:id="rId5"/>
  </p:sldMasterIdLst>
  <p:notesMasterIdLst>
    <p:notesMasterId r:id="rId21"/>
  </p:notesMasterIdLst>
  <p:handoutMasterIdLst>
    <p:handoutMasterId r:id="rId22"/>
  </p:handoutMasterIdLst>
  <p:sldIdLst>
    <p:sldId id="506" r:id="rId6"/>
    <p:sldId id="504" r:id="rId7"/>
    <p:sldId id="510" r:id="rId8"/>
    <p:sldId id="519" r:id="rId9"/>
    <p:sldId id="509" r:id="rId10"/>
    <p:sldId id="505" r:id="rId11"/>
    <p:sldId id="521" r:id="rId12"/>
    <p:sldId id="508" r:id="rId13"/>
    <p:sldId id="512" r:id="rId14"/>
    <p:sldId id="517" r:id="rId15"/>
    <p:sldId id="520" r:id="rId16"/>
    <p:sldId id="511" r:id="rId17"/>
    <p:sldId id="513" r:id="rId18"/>
    <p:sldId id="514" r:id="rId19"/>
    <p:sldId id="50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360"/>
    <a:srgbClr val="EE2455"/>
    <a:srgbClr val="1D286B"/>
    <a:srgbClr val="ECECEC"/>
    <a:srgbClr val="00336A"/>
    <a:srgbClr val="365C8B"/>
    <a:srgbClr val="003369"/>
    <a:srgbClr val="F83E54"/>
    <a:srgbClr val="194979"/>
    <a:srgbClr val="C04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6" autoAdjust="0"/>
    <p:restoredTop sz="97389" autoAdjust="0"/>
  </p:normalViewPr>
  <p:slideViewPr>
    <p:cSldViewPr snapToGrid="0">
      <p:cViewPr varScale="1">
        <p:scale>
          <a:sx n="128" d="100"/>
          <a:sy n="128" d="100"/>
        </p:scale>
        <p:origin x="68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22"/>
    </p:cViewPr>
  </p:sorterViewPr>
  <p:notesViewPr>
    <p:cSldViewPr snapToGrid="0" showGuides="1">
      <p:cViewPr varScale="1">
        <p:scale>
          <a:sx n="58" d="100"/>
          <a:sy n="58" d="100"/>
        </p:scale>
        <p:origin x="323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GN4-3 / GN4-3N Symposium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AF02A7-F6EB-452A-B0EC-B49150E67E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3C2CD-AC35-4222-88A9-014A2247C9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7FDBA-CF28-4DB5-A74A-87332A40D7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563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80173-56AF-4385-B5A2-4FB13A8B9F78}" type="datetimeFigureOut">
              <a:rPr lang="en-GB" smtClean="0"/>
              <a:t>07/12/2023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EAC0A-1A7B-42DA-8357-44C998E354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08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EAC0A-1A7B-42DA-8357-44C998E354D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07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GN4-1 EC Review</a:t>
            </a:r>
          </a:p>
          <a:p>
            <a:pPr algn="r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1800" dirty="0">
                <a:solidFill>
                  <a:schemeClr val="bg1"/>
                </a:solidFill>
                <a:latin typeface="Arial" charset="0"/>
              </a:rPr>
              <a:t>TBC 2016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Brussels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292" y="287691"/>
            <a:ext cx="1674488" cy="952633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 userDrawn="1"/>
        </p:nvSpPr>
        <p:spPr bwMode="auto">
          <a:xfrm>
            <a:off x="848735" y="5076227"/>
            <a:ext cx="3798887" cy="12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Presenter Name, Organisation</a:t>
            </a:r>
          </a:p>
          <a:p>
            <a:pPr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Picture 1" descr="A stone structure with a circular archway&#10;&#10;Description automatically generated with medium confidence">
            <a:extLst>
              <a:ext uri="{FF2B5EF4-FFF2-40B4-BE49-F238E27FC236}">
                <a16:creationId xmlns:a16="http://schemas.microsoft.com/office/drawing/2014/main" id="{85AAF476-90A3-F902-AE62-E0A682921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27" y="0"/>
            <a:ext cx="12073873" cy="685800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B235895F-1F12-82DB-67EE-E972C3A6C17F}"/>
              </a:ext>
            </a:extLst>
          </p:cNvPr>
          <p:cNvSpPr/>
          <p:nvPr userDrawn="1"/>
        </p:nvSpPr>
        <p:spPr>
          <a:xfrm flipH="1">
            <a:off x="7567607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ADD134A-0359-2891-B48D-BA283A937011}"/>
              </a:ext>
            </a:extLst>
          </p:cNvPr>
          <p:cNvSpPr/>
          <p:nvPr userDrawn="1"/>
        </p:nvSpPr>
        <p:spPr>
          <a:xfrm flipH="1">
            <a:off x="-87579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97E3750-CC8C-F310-CAF6-49CB3B6BC7F0}"/>
              </a:ext>
            </a:extLst>
          </p:cNvPr>
          <p:cNvSpPr/>
          <p:nvPr userDrawn="1"/>
        </p:nvSpPr>
        <p:spPr>
          <a:xfrm flipH="1">
            <a:off x="1013393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EFF7155-EF81-2EE4-97DF-805DAE3AA87F}"/>
              </a:ext>
            </a:extLst>
          </p:cNvPr>
          <p:cNvSpPr/>
          <p:nvPr userDrawn="1"/>
        </p:nvSpPr>
        <p:spPr>
          <a:xfrm flipH="1">
            <a:off x="-3324440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4B0E3-3232-B9AD-28B4-B16C97E460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615" y="403932"/>
            <a:ext cx="1114418" cy="483574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AD7DC4F-E078-2F6A-6166-DA59216CE1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7684" y="1296244"/>
            <a:ext cx="10082542" cy="94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4500" i="0" dirty="0">
                <a:solidFill>
                  <a:srgbClr val="FFFFFF"/>
                </a:solidFill>
                <a:effectLst/>
                <a:latin typeface="+mn-lt"/>
              </a:rPr>
              <a:t>GÉANT Project Symposium 2023</a:t>
            </a:r>
            <a:endParaRPr lang="en-GB" sz="45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BE75FBA-51D4-7893-B87E-52FBE984D3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7684" y="1962109"/>
            <a:ext cx="10023439" cy="74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4000" b="1" i="0" dirty="0">
                <a:solidFill>
                  <a:srgbClr val="FFFFFF"/>
                </a:solidFill>
                <a:effectLst/>
                <a:latin typeface="+mn-lt"/>
              </a:rPr>
              <a:t>MONTPELLIER, FRANCE</a:t>
            </a:r>
            <a:endParaRPr lang="en-GB" sz="40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34EA150-2728-BEA1-19BC-734CC638EE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7684" y="2772568"/>
            <a:ext cx="7594682" cy="94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3200" b="0" i="0" dirty="0">
                <a:solidFill>
                  <a:srgbClr val="FFFFFF"/>
                </a:solidFill>
                <a:effectLst/>
                <a:latin typeface="+mn-lt"/>
              </a:rPr>
              <a:t>12 - 14 December</a:t>
            </a:r>
            <a:endParaRPr lang="en-GB" sz="32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F6C70-7D8A-1E5F-3EDC-E012AFF43908}"/>
              </a:ext>
            </a:extLst>
          </p:cNvPr>
          <p:cNvSpPr/>
          <p:nvPr userDrawn="1"/>
        </p:nvSpPr>
        <p:spPr>
          <a:xfrm>
            <a:off x="1236301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496F5-2434-33AA-CEA0-6197522069E4}"/>
              </a:ext>
            </a:extLst>
          </p:cNvPr>
          <p:cNvSpPr/>
          <p:nvPr userDrawn="1"/>
        </p:nvSpPr>
        <p:spPr>
          <a:xfrm>
            <a:off x="-596208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277BB35-3738-39AF-D770-AB070FCF58B2}"/>
              </a:ext>
            </a:extLst>
          </p:cNvPr>
          <p:cNvSpPr txBox="1">
            <a:spLocks/>
          </p:cNvSpPr>
          <p:nvPr userDrawn="1"/>
        </p:nvSpPr>
        <p:spPr>
          <a:xfrm>
            <a:off x="757967" y="555818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symposium.geant.org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9" name="Picture 1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233E41D-1BD9-80F7-17E8-0FC681FDDE8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39" y="6081159"/>
            <a:ext cx="1846736" cy="3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6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GN4-1 EC Review</a:t>
            </a:r>
          </a:p>
          <a:p>
            <a:pPr algn="r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1800" dirty="0">
                <a:solidFill>
                  <a:schemeClr val="bg1"/>
                </a:solidFill>
                <a:latin typeface="Arial" charset="0"/>
              </a:rPr>
              <a:t>TBC 2016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Brussels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292" y="287691"/>
            <a:ext cx="1674488" cy="952633"/>
          </a:xfrm>
          <a:prstGeom prst="rect">
            <a:avLst/>
          </a:prstGeom>
        </p:spPr>
      </p:pic>
      <p:pic>
        <p:nvPicPr>
          <p:cNvPr id="2" name="Picture 1" descr="A stone structure with a circular archway&#10;&#10;Description automatically generated with medium confidence">
            <a:extLst>
              <a:ext uri="{FF2B5EF4-FFF2-40B4-BE49-F238E27FC236}">
                <a16:creationId xmlns:a16="http://schemas.microsoft.com/office/drawing/2014/main" id="{85AAF476-90A3-F902-AE62-E0A682921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27" y="0"/>
            <a:ext cx="12073873" cy="685800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B235895F-1F12-82DB-67EE-E972C3A6C17F}"/>
              </a:ext>
            </a:extLst>
          </p:cNvPr>
          <p:cNvSpPr/>
          <p:nvPr userDrawn="1"/>
        </p:nvSpPr>
        <p:spPr>
          <a:xfrm flipH="1">
            <a:off x="7567607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ADD134A-0359-2891-B48D-BA283A937011}"/>
              </a:ext>
            </a:extLst>
          </p:cNvPr>
          <p:cNvSpPr/>
          <p:nvPr userDrawn="1"/>
        </p:nvSpPr>
        <p:spPr>
          <a:xfrm flipH="1">
            <a:off x="-87579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97E3750-CC8C-F310-CAF6-49CB3B6BC7F0}"/>
              </a:ext>
            </a:extLst>
          </p:cNvPr>
          <p:cNvSpPr/>
          <p:nvPr userDrawn="1"/>
        </p:nvSpPr>
        <p:spPr>
          <a:xfrm flipH="1">
            <a:off x="1013393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4B0E3-3232-B9AD-28B4-B16C97E460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615" y="403932"/>
            <a:ext cx="1114418" cy="4835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FCF6C70-7D8A-1E5F-3EDC-E012AFF43908}"/>
              </a:ext>
            </a:extLst>
          </p:cNvPr>
          <p:cNvSpPr/>
          <p:nvPr userDrawn="1"/>
        </p:nvSpPr>
        <p:spPr>
          <a:xfrm>
            <a:off x="1236301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277BB35-3738-39AF-D770-AB070FCF58B2}"/>
              </a:ext>
            </a:extLst>
          </p:cNvPr>
          <p:cNvSpPr txBox="1">
            <a:spLocks/>
          </p:cNvSpPr>
          <p:nvPr userDrawn="1"/>
        </p:nvSpPr>
        <p:spPr>
          <a:xfrm>
            <a:off x="757967" y="555818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symposium.geant.org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878D321D-3DA4-2673-3CF4-728A31A13354}"/>
              </a:ext>
            </a:extLst>
          </p:cNvPr>
          <p:cNvSpPr/>
          <p:nvPr userDrawn="1"/>
        </p:nvSpPr>
        <p:spPr>
          <a:xfrm flipH="1">
            <a:off x="-3324440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AD7DC4F-E078-2F6A-6166-DA59216CE1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8339" y="545114"/>
            <a:ext cx="6572567" cy="69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2000" b="1" i="0" dirty="0">
                <a:solidFill>
                  <a:srgbClr val="FFFFFF"/>
                </a:solidFill>
                <a:effectLst/>
                <a:latin typeface="+mn-lt"/>
              </a:rPr>
              <a:t>GÉANT Project Symposium 2023</a:t>
            </a:r>
            <a:endParaRPr lang="en-GB" sz="20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496F5-2434-33AA-CEA0-6197522069E4}"/>
              </a:ext>
            </a:extLst>
          </p:cNvPr>
          <p:cNvSpPr/>
          <p:nvPr userDrawn="1"/>
        </p:nvSpPr>
        <p:spPr>
          <a:xfrm>
            <a:off x="-594535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13A8522-A989-A665-BF92-52552FD49D55}"/>
              </a:ext>
            </a:extLst>
          </p:cNvPr>
          <p:cNvSpPr txBox="1">
            <a:spLocks/>
          </p:cNvSpPr>
          <p:nvPr userDrawn="1"/>
        </p:nvSpPr>
        <p:spPr>
          <a:xfrm>
            <a:off x="757967" y="555818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symposium.geant.org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3" name="Picture 2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B29D17E-9CEB-255D-8BC3-D0BBD678497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39" y="6081159"/>
            <a:ext cx="1846736" cy="3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6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GN4-1 EC Review</a:t>
            </a:r>
          </a:p>
          <a:p>
            <a:pPr algn="r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1800" dirty="0">
                <a:solidFill>
                  <a:schemeClr val="bg1"/>
                </a:solidFill>
                <a:latin typeface="Arial" charset="0"/>
              </a:rPr>
              <a:t>TBC 2016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Brussels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292" y="287691"/>
            <a:ext cx="1674488" cy="952633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 userDrawn="1"/>
        </p:nvSpPr>
        <p:spPr bwMode="auto">
          <a:xfrm>
            <a:off x="848735" y="5076227"/>
            <a:ext cx="3798887" cy="12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Presenter Name, Organisation</a:t>
            </a:r>
          </a:p>
          <a:p>
            <a:pPr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Picture 1" descr="A stone structure with a circular archway&#10;&#10;Description automatically generated with medium confidence">
            <a:extLst>
              <a:ext uri="{FF2B5EF4-FFF2-40B4-BE49-F238E27FC236}">
                <a16:creationId xmlns:a16="http://schemas.microsoft.com/office/drawing/2014/main" id="{85AAF476-90A3-F902-AE62-E0A682921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27" y="0"/>
            <a:ext cx="12073873" cy="685800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B235895F-1F12-82DB-67EE-E972C3A6C17F}"/>
              </a:ext>
            </a:extLst>
          </p:cNvPr>
          <p:cNvSpPr/>
          <p:nvPr userDrawn="1"/>
        </p:nvSpPr>
        <p:spPr>
          <a:xfrm flipH="1">
            <a:off x="7567607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ADD134A-0359-2891-B48D-BA283A937011}"/>
              </a:ext>
            </a:extLst>
          </p:cNvPr>
          <p:cNvSpPr/>
          <p:nvPr userDrawn="1"/>
        </p:nvSpPr>
        <p:spPr>
          <a:xfrm flipH="1">
            <a:off x="-87579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97E3750-CC8C-F310-CAF6-49CB3B6BC7F0}"/>
              </a:ext>
            </a:extLst>
          </p:cNvPr>
          <p:cNvSpPr/>
          <p:nvPr userDrawn="1"/>
        </p:nvSpPr>
        <p:spPr>
          <a:xfrm flipH="1">
            <a:off x="1013393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EFF7155-EF81-2EE4-97DF-805DAE3AA87F}"/>
              </a:ext>
            </a:extLst>
          </p:cNvPr>
          <p:cNvSpPr/>
          <p:nvPr userDrawn="1"/>
        </p:nvSpPr>
        <p:spPr>
          <a:xfrm flipH="1">
            <a:off x="-3328840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4B0E3-3232-B9AD-28B4-B16C97E460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615" y="403932"/>
            <a:ext cx="1114418" cy="4835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FCF6C70-7D8A-1E5F-3EDC-E012AFF43908}"/>
              </a:ext>
            </a:extLst>
          </p:cNvPr>
          <p:cNvSpPr/>
          <p:nvPr userDrawn="1"/>
        </p:nvSpPr>
        <p:spPr>
          <a:xfrm>
            <a:off x="1236301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496F5-2434-33AA-CEA0-6197522069E4}"/>
              </a:ext>
            </a:extLst>
          </p:cNvPr>
          <p:cNvSpPr/>
          <p:nvPr userDrawn="1"/>
        </p:nvSpPr>
        <p:spPr>
          <a:xfrm>
            <a:off x="-594535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27DB920-9583-55F2-4381-11A374189802}"/>
              </a:ext>
            </a:extLst>
          </p:cNvPr>
          <p:cNvSpPr txBox="1">
            <a:spLocks/>
          </p:cNvSpPr>
          <p:nvPr userDrawn="1"/>
        </p:nvSpPr>
        <p:spPr>
          <a:xfrm>
            <a:off x="757967" y="555818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symposium.geant.org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0" name="Picture 1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48B81B2-8CC5-2F21-022A-74599AAAB9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39" y="6081159"/>
            <a:ext cx="1846736" cy="3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2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 txBox="1">
            <a:spLocks/>
          </p:cNvSpPr>
          <p:nvPr userDrawn="1"/>
        </p:nvSpPr>
        <p:spPr>
          <a:xfrm>
            <a:off x="8229601" y="2547258"/>
            <a:ext cx="2373086" cy="152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endParaRPr lang="en-GB" sz="2100" b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F60BE7-E0AD-60EB-E54E-71FAC706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D495E07-E614-EE58-5799-2011B90705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4525" y="1567629"/>
            <a:ext cx="11282950" cy="47885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9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7F1B60-4D9B-143D-8240-9EE614B7ED47}"/>
              </a:ext>
            </a:extLst>
          </p:cNvPr>
          <p:cNvSpPr/>
          <p:nvPr userDrawn="1"/>
        </p:nvSpPr>
        <p:spPr>
          <a:xfrm>
            <a:off x="0" y="-38314"/>
            <a:ext cx="12192000" cy="593453"/>
          </a:xfrm>
          <a:prstGeom prst="rect">
            <a:avLst/>
          </a:prstGeom>
          <a:solidFill>
            <a:srgbClr val="1D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CEA44BE7-28FB-E5A8-CF34-C98D8D393A0B}"/>
              </a:ext>
            </a:extLst>
          </p:cNvPr>
          <p:cNvSpPr/>
          <p:nvPr userDrawn="1"/>
        </p:nvSpPr>
        <p:spPr>
          <a:xfrm flipH="1">
            <a:off x="11572679" y="-38314"/>
            <a:ext cx="1036067" cy="593453"/>
          </a:xfrm>
          <a:prstGeom prst="parallelogram">
            <a:avLst>
              <a:gd name="adj" fmla="val 27073"/>
            </a:avLst>
          </a:prstGeom>
          <a:solidFill>
            <a:srgbClr val="EE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80B769-B16C-5484-0803-77BBDFE160CF}"/>
              </a:ext>
            </a:extLst>
          </p:cNvPr>
          <p:cNvSpPr txBox="1">
            <a:spLocks/>
          </p:cNvSpPr>
          <p:nvPr userDrawn="1"/>
        </p:nvSpPr>
        <p:spPr>
          <a:xfrm>
            <a:off x="6509884" y="105344"/>
            <a:ext cx="5564712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dirty="0">
                <a:solidFill>
                  <a:schemeClr val="bg1"/>
                </a:solidFill>
                <a:effectLst/>
                <a:latin typeface="+mn-lt"/>
              </a:rPr>
              <a:t>GÉANT Project Symposium 2023</a:t>
            </a:r>
            <a:r>
              <a:rPr lang="en-GB" sz="1200" dirty="0">
                <a:solidFill>
                  <a:schemeClr val="bg1"/>
                </a:solidFill>
                <a:latin typeface="+mn-lt"/>
              </a:rPr>
              <a:t>       </a:t>
            </a:r>
            <a:r>
              <a:rPr lang="en-GB" sz="1200" dirty="0">
                <a:solidFill>
                  <a:schemeClr val="bg1"/>
                </a:solidFill>
              </a:rPr>
              <a:t>    </a:t>
            </a:r>
            <a:fld id="{99DB5B91-B4E4-4EE4-BE5C-3E09032CE5EC}" type="slidenum">
              <a:rPr lang="en-GB" sz="1200" smtClean="0">
                <a:solidFill>
                  <a:schemeClr val="bg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6" name="Title Placeholder 25"/>
          <p:cNvSpPr>
            <a:spLocks noGrp="1"/>
          </p:cNvSpPr>
          <p:nvPr>
            <p:ph type="title"/>
          </p:nvPr>
        </p:nvSpPr>
        <p:spPr>
          <a:xfrm>
            <a:off x="454525" y="698797"/>
            <a:ext cx="11282950" cy="81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845064-9452-4051-96AC-05AE54282E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25" y="113756"/>
            <a:ext cx="670560" cy="29097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D8630BD-191C-F366-0265-F3BB8EE67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525" y="1659400"/>
            <a:ext cx="11282950" cy="474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6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4" r:id="rId2"/>
    <p:sldLayoutId id="2147483683" r:id="rId3"/>
    <p:sldLayoutId id="2147483674" r:id="rId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u="none" kern="1200" baseline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000" kern="1200">
          <a:solidFill>
            <a:srgbClr val="00435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1800" kern="1200">
          <a:solidFill>
            <a:srgbClr val="0043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1600" kern="1200">
          <a:solidFill>
            <a:srgbClr val="0043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1400" kern="1200">
          <a:solidFill>
            <a:srgbClr val="0043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1400" kern="1200">
          <a:solidFill>
            <a:srgbClr val="0043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 userDrawn="1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1139" userDrawn="1">
          <p15:clr>
            <a:srgbClr val="F26B43"/>
          </p15:clr>
        </p15:guide>
        <p15:guide id="4" orient="horz" pos="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software.geant.org/goat/gap" TargetMode="External"/><Relationship Id="rId2" Type="http://schemas.openxmlformats.org/officeDocument/2006/relationships/hyperlink" Target="mailto:goat@geant.org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orkfloworchestrator.org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C927B3-42AD-6B42-8D2F-2B015A15A944}"/>
              </a:ext>
            </a:extLst>
          </p:cNvPr>
          <p:cNvSpPr txBox="1"/>
          <p:nvPr/>
        </p:nvSpPr>
        <p:spPr>
          <a:xfrm>
            <a:off x="782246" y="4106505"/>
            <a:ext cx="9548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Simone Spinelli  </a:t>
            </a:r>
          </a:p>
          <a:p>
            <a:r>
              <a:rPr lang="en-GB" sz="2800" dirty="0">
                <a:solidFill>
                  <a:schemeClr val="bg1"/>
                </a:solidFill>
              </a:rPr>
              <a:t>WP7-T1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7D224A-B58F-EC82-5FB7-667C31787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245" y="1512737"/>
            <a:ext cx="8075427" cy="126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4200" dirty="0">
                <a:solidFill>
                  <a:srgbClr val="FFFFFF"/>
                </a:solidFill>
                <a:latin typeface="+mn-lt"/>
              </a:rPr>
              <a:t>GÉANT Automation Platform - GAP</a:t>
            </a:r>
            <a:endParaRPr lang="en-GB" sz="42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9EC24F1-08B6-CE26-7F71-0EDDEB832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246" y="2774203"/>
            <a:ext cx="4623131" cy="94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3200" b="0" i="0" dirty="0">
                <a:solidFill>
                  <a:srgbClr val="FFFFFF"/>
                </a:solidFill>
                <a:effectLst/>
                <a:latin typeface="+mn-lt"/>
              </a:rPr>
              <a:t>13 December 2023</a:t>
            </a:r>
            <a:endParaRPr lang="en-GB" sz="3200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2346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74F28-5265-6971-2A1A-509EAC8F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GÉANT MIGRATION – PHASE 1 – ROUTER_CREATE WORKFLOW </a:t>
            </a:r>
          </a:p>
        </p:txBody>
      </p:sp>
      <p:pic>
        <p:nvPicPr>
          <p:cNvPr id="7" name="Picture 6" descr="A screenshot of a router&#10;&#10;Description automatically generated">
            <a:extLst>
              <a:ext uri="{FF2B5EF4-FFF2-40B4-BE49-F238E27FC236}">
                <a16:creationId xmlns:a16="http://schemas.microsoft.com/office/drawing/2014/main" id="{333D5BA4-D756-D02B-5BD1-9073E421D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80" y="1555318"/>
            <a:ext cx="3518933" cy="4830417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EFB2995-CCF9-3EC0-7182-8588E0C6B04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92" y="1515743"/>
            <a:ext cx="7066084" cy="5203289"/>
          </a:xfrm>
        </p:spPr>
      </p:pic>
    </p:spTree>
    <p:extLst>
      <p:ext uri="{BB962C8B-B14F-4D97-AF65-F5344CB8AC3E}">
        <p14:creationId xmlns:p14="http://schemas.microsoft.com/office/powerpoint/2010/main" val="356886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74F28-5265-6971-2A1A-509EAC8F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GÉANT MIGRATION – PHASE 1 – Other workflows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F260A-2D10-E716-C995-C5DBB1EBDB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L" dirty="0"/>
              <a:t>For all subscriptions</a:t>
            </a:r>
          </a:p>
          <a:p>
            <a:pPr lvl="1"/>
            <a:r>
              <a:rPr lang="en-NL" dirty="0"/>
              <a:t>Creation/Modification/Deletion</a:t>
            </a:r>
          </a:p>
          <a:p>
            <a:pPr lvl="1"/>
            <a:r>
              <a:rPr lang="en-NL" dirty="0"/>
              <a:t>Verification workflow still WiP</a:t>
            </a:r>
          </a:p>
          <a:p>
            <a:r>
              <a:rPr lang="en-NL" dirty="0"/>
              <a:t>For I</a:t>
            </a:r>
            <a:r>
              <a:rPr lang="en-GB" dirty="0"/>
              <a:t>p</a:t>
            </a:r>
            <a:r>
              <a:rPr lang="en-NL" dirty="0"/>
              <a:t>trunks</a:t>
            </a:r>
          </a:p>
          <a:p>
            <a:pPr lvl="1"/>
            <a:r>
              <a:rPr lang="en-NL" dirty="0"/>
              <a:t>ISIS metric modification is separated</a:t>
            </a:r>
          </a:p>
          <a:p>
            <a:pPr lvl="1"/>
            <a:r>
              <a:rPr lang="en-NL" dirty="0"/>
              <a:t>Migration is different from modification</a:t>
            </a:r>
          </a:p>
          <a:p>
            <a:r>
              <a:rPr lang="en-NL" dirty="0"/>
              <a:t>For Routers</a:t>
            </a:r>
          </a:p>
          <a:p>
            <a:pPr lvl="1"/>
            <a:r>
              <a:rPr lang="en-NL" dirty="0"/>
              <a:t>Insertion in iBGP mesh </a:t>
            </a:r>
          </a:p>
          <a:p>
            <a:pPr lvl="1"/>
            <a:r>
              <a:rPr lang="en-NL" dirty="0"/>
              <a:t>Insertion in Tools after deployment</a:t>
            </a:r>
          </a:p>
          <a:p>
            <a:r>
              <a:rPr lang="en-NL" dirty="0"/>
              <a:t>Lessons learned: </a:t>
            </a:r>
          </a:p>
          <a:p>
            <a:pPr lvl="1"/>
            <a:r>
              <a:rPr lang="en-NL" dirty="0"/>
              <a:t>Decomposition is very important to keep config objects disjointed</a:t>
            </a:r>
          </a:p>
          <a:p>
            <a:pPr lvl="1"/>
            <a:r>
              <a:rPr lang="en-NL" dirty="0"/>
              <a:t>This is not always possible, so fixes are needed during verification workflows</a:t>
            </a:r>
          </a:p>
          <a:p>
            <a:pPr lvl="1"/>
            <a:r>
              <a:rPr lang="en-NL" dirty="0"/>
              <a:t>A good model facilitates these processes, but we needed few interations to get here</a:t>
            </a:r>
          </a:p>
          <a:p>
            <a:pPr lvl="1"/>
            <a:r>
              <a:rPr lang="en-NL" dirty="0"/>
              <a:t>Mapping Ansible roles to specific workflows/subscriptions also helped</a:t>
            </a:r>
          </a:p>
        </p:txBody>
      </p:sp>
    </p:spTree>
    <p:extLst>
      <p:ext uri="{BB962C8B-B14F-4D97-AF65-F5344CB8AC3E}">
        <p14:creationId xmlns:p14="http://schemas.microsoft.com/office/powerpoint/2010/main" val="2846121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DDBF4-50AC-181A-A6C3-8FCE1C5F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GÉANT MIGRATION – PHASE 2 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CA62AC-508C-6336-FECB-0E1CAF4DFB4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85" y="1515743"/>
            <a:ext cx="5919590" cy="4789487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254310-34FD-F23B-462F-39B6BA49DA48}"/>
              </a:ext>
            </a:extLst>
          </p:cNvPr>
          <p:cNvSpPr txBox="1">
            <a:spLocks/>
          </p:cNvSpPr>
          <p:nvPr/>
        </p:nvSpPr>
        <p:spPr>
          <a:xfrm>
            <a:off x="454524" y="1567629"/>
            <a:ext cx="5260475" cy="4788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L" b="1" dirty="0"/>
              <a:t>Migrating one or more circuit at the time:</a:t>
            </a:r>
          </a:p>
          <a:p>
            <a:pPr lvl="1"/>
            <a:r>
              <a:rPr lang="en-NL" dirty="0"/>
              <a:t>All services insisting on the circuit are migrated together </a:t>
            </a:r>
          </a:p>
          <a:p>
            <a:pPr lvl="1"/>
            <a:r>
              <a:rPr lang="en-NL" dirty="0"/>
              <a:t>All the OSS/BSS systems are updated after migration </a:t>
            </a:r>
          </a:p>
          <a:p>
            <a:pPr lvl="1"/>
            <a:r>
              <a:rPr lang="en-NL" dirty="0"/>
              <a:t>Basic checks are run automatically</a:t>
            </a:r>
          </a:p>
          <a:p>
            <a:r>
              <a:rPr lang="en-NL" b="1" dirty="0"/>
              <a:t>Rollback possible until the end of the process</a:t>
            </a:r>
          </a:p>
          <a:p>
            <a:pPr lvl="1"/>
            <a:r>
              <a:rPr lang="en-NL" dirty="0"/>
              <a:t>Config gets deactivated on the source until services are fully migrated</a:t>
            </a:r>
          </a:p>
          <a:p>
            <a:r>
              <a:rPr lang="en-NL" b="1" dirty="0"/>
              <a:t>Services on the new platform are functionally equivalent: </a:t>
            </a:r>
          </a:p>
          <a:p>
            <a:pPr lvl="1"/>
            <a:r>
              <a:rPr lang="en-NL" dirty="0"/>
              <a:t>Lots of cleanup</a:t>
            </a:r>
          </a:p>
          <a:p>
            <a:pPr lvl="1"/>
            <a:r>
              <a:rPr lang="en-NL" dirty="0"/>
              <a:t>Customizations will be revised periodically</a:t>
            </a:r>
          </a:p>
          <a:p>
            <a:pPr lvl="1"/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302210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DDBF4-50AC-181A-A6C3-8FCE1C5F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GÉANT MIGRATION – PHASE 2 – MODELS &amp; WORKFLOWS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C7127-3219-8163-F2F0-79022B2DC3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49799" y="1567629"/>
            <a:ext cx="6987675" cy="4788566"/>
          </a:xfrm>
        </p:spPr>
        <p:txBody>
          <a:bodyPr/>
          <a:lstStyle/>
          <a:p>
            <a:r>
              <a:rPr lang="en-NL" dirty="0"/>
              <a:t>Modeling for phase2 is going to be more complicated (many Products)</a:t>
            </a:r>
          </a:p>
          <a:p>
            <a:pPr lvl="1"/>
            <a:r>
              <a:rPr lang="en-NL" dirty="0"/>
              <a:t>We aim for productBlocks that can be reused </a:t>
            </a:r>
          </a:p>
          <a:p>
            <a:pPr lvl="1"/>
            <a:r>
              <a:rPr lang="en-NL" dirty="0"/>
              <a:t>Correct stitching between physical and logical layer is fundamental: Many services -&gt; One port</a:t>
            </a:r>
          </a:p>
          <a:p>
            <a:r>
              <a:rPr lang="en-NL" dirty="0"/>
              <a:t>Migration workflows should be able to identify the logical dependency and migrate all the services insisting on the port</a:t>
            </a:r>
          </a:p>
          <a:p>
            <a:r>
              <a:rPr lang="en-NL" dirty="0"/>
              <a:t>Verification workflows should be straightforward, but there maybe points of contact between services.  </a:t>
            </a:r>
          </a:p>
          <a:p>
            <a:r>
              <a:rPr lang="en-NL" dirty="0"/>
              <a:t>Additional plugins for OSS/BSS will be needed: </a:t>
            </a:r>
          </a:p>
          <a:p>
            <a:pPr lvl="1"/>
            <a:r>
              <a:rPr lang="en-NL" dirty="0"/>
              <a:t>Kentik</a:t>
            </a:r>
          </a:p>
          <a:p>
            <a:pPr lvl="1"/>
            <a:r>
              <a:rPr lang="en-NL" dirty="0"/>
              <a:t>Other internal tooling</a:t>
            </a:r>
          </a:p>
          <a:p>
            <a:r>
              <a:rPr lang="en-NL" dirty="0"/>
              <a:t>A very important chance to rationalize and give more structure to our offer</a:t>
            </a:r>
          </a:p>
          <a:p>
            <a:pPr lvl="1"/>
            <a:endParaRPr lang="en-NL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29DE189-248E-C829-1DC7-B89844A5D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25" y="1567629"/>
            <a:ext cx="4005089" cy="500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85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0D0AAB-E583-C310-32AD-F69FD2FAEEB1}"/>
              </a:ext>
            </a:extLst>
          </p:cNvPr>
          <p:cNvSpPr/>
          <p:nvPr/>
        </p:nvSpPr>
        <p:spPr>
          <a:xfrm>
            <a:off x="504883" y="4798823"/>
            <a:ext cx="11118656" cy="1860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A88021-415F-1B7D-64A9-BBB571468A52}"/>
              </a:ext>
            </a:extLst>
          </p:cNvPr>
          <p:cNvSpPr/>
          <p:nvPr/>
        </p:nvSpPr>
        <p:spPr>
          <a:xfrm>
            <a:off x="504883" y="1695257"/>
            <a:ext cx="11118656" cy="27207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C7127-3219-8163-F2F0-79022B2DC3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617" y="1515743"/>
            <a:ext cx="10557674" cy="2900274"/>
          </a:xfrm>
        </p:spPr>
        <p:txBody>
          <a:bodyPr>
            <a:normAutofit lnSpcReduction="10000"/>
          </a:bodyPr>
          <a:lstStyle/>
          <a:p>
            <a:endParaRPr lang="en-NL" dirty="0"/>
          </a:p>
          <a:p>
            <a:pPr marL="0" indent="0">
              <a:buNone/>
            </a:pPr>
            <a:r>
              <a:rPr lang="en-NL" dirty="0">
                <a:solidFill>
                  <a:srgbClr val="0D4360"/>
                </a:solidFill>
              </a:rPr>
              <a:t>This work has been done collaborating with many different organizations, so we want to say thanks! </a:t>
            </a:r>
          </a:p>
          <a:p>
            <a:pPr lvl="1"/>
            <a:r>
              <a:rPr lang="en-NL" dirty="0">
                <a:solidFill>
                  <a:srgbClr val="0D4360"/>
                </a:solidFill>
              </a:rPr>
              <a:t>SURF and ESNet: for the onboarding and all the hints! </a:t>
            </a:r>
          </a:p>
          <a:p>
            <a:pPr lvl="1"/>
            <a:r>
              <a:rPr lang="en-NL" dirty="0">
                <a:solidFill>
                  <a:srgbClr val="0D4360"/>
                </a:solidFill>
              </a:rPr>
              <a:t>i2CAT/GRNET/CARNET/and others: for all your help in making this (almost) ready</a:t>
            </a:r>
          </a:p>
          <a:p>
            <a:pPr lvl="1"/>
            <a:r>
              <a:rPr lang="en-NL" dirty="0">
                <a:solidFill>
                  <a:srgbClr val="0D4360"/>
                </a:solidFill>
              </a:rPr>
              <a:t>People in the GOAT team (GÉANT) - </a:t>
            </a:r>
            <a:r>
              <a:rPr lang="en-GB" dirty="0">
                <a:solidFill>
                  <a:srgbClr val="0D4360"/>
                </a:solidFill>
              </a:rPr>
              <a:t>You can write us at </a:t>
            </a:r>
            <a:r>
              <a:rPr lang="en-GB" dirty="0">
                <a:solidFill>
                  <a:srgbClr val="0D43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goat@geant.org</a:t>
            </a:r>
            <a:r>
              <a:rPr lang="en-NL" dirty="0">
                <a:solidFill>
                  <a:srgbClr val="0D4360"/>
                </a:solidFill>
              </a:rPr>
              <a:t>: </a:t>
            </a:r>
          </a:p>
          <a:p>
            <a:pPr lvl="2"/>
            <a:r>
              <a:rPr lang="en-NL" dirty="0">
                <a:solidFill>
                  <a:srgbClr val="0D4360"/>
                </a:solidFill>
              </a:rPr>
              <a:t>Karel </a:t>
            </a:r>
          </a:p>
          <a:p>
            <a:pPr lvl="2"/>
            <a:r>
              <a:rPr lang="en-NL" dirty="0">
                <a:solidFill>
                  <a:srgbClr val="0D4360"/>
                </a:solidFill>
              </a:rPr>
              <a:t>Aleks</a:t>
            </a:r>
          </a:p>
          <a:p>
            <a:pPr lvl="2"/>
            <a:r>
              <a:rPr lang="en-NL" dirty="0">
                <a:solidFill>
                  <a:srgbClr val="0D4360"/>
                </a:solidFill>
              </a:rPr>
              <a:t>Mohammad</a:t>
            </a:r>
          </a:p>
          <a:p>
            <a:pPr lvl="2"/>
            <a:r>
              <a:rPr lang="en-NL" dirty="0">
                <a:solidFill>
                  <a:srgbClr val="0D4360"/>
                </a:solidFill>
              </a:rPr>
              <a:t>Neda</a:t>
            </a:r>
          </a:p>
          <a:p>
            <a:pPr marL="0" indent="0">
              <a:buNone/>
            </a:pPr>
            <a:r>
              <a:rPr lang="en-NL" sz="1400" dirty="0">
                <a:solidFill>
                  <a:srgbClr val="0D4360"/>
                </a:solidFill>
              </a:rPr>
              <a:t>… They are all here, come and talk to us! </a:t>
            </a:r>
            <a:r>
              <a:rPr lang="en-NL" sz="1400" dirty="0">
                <a:solidFill>
                  <a:srgbClr val="0D4360"/>
                </a:solidFill>
                <a:sym typeface="Wingdings" pitchFamily="2" charset="2"/>
              </a:rPr>
              <a:t> </a:t>
            </a:r>
          </a:p>
          <a:p>
            <a:pPr marL="0" indent="0">
              <a:buNone/>
            </a:pPr>
            <a:endParaRPr lang="en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NL" sz="14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DDBF4-50AC-181A-A6C3-8FCE1C5F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GAP – CREDITS &amp; REFERENCES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272770-2677-741A-3DA0-DCBDF489637F}"/>
              </a:ext>
            </a:extLst>
          </p:cNvPr>
          <p:cNvSpPr txBox="1">
            <a:spLocks/>
          </p:cNvSpPr>
          <p:nvPr/>
        </p:nvSpPr>
        <p:spPr>
          <a:xfrm>
            <a:off x="764002" y="5104933"/>
            <a:ext cx="10550997" cy="1449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L" dirty="0">
                <a:solidFill>
                  <a:srgbClr val="0D4360"/>
                </a:solidFill>
              </a:rPr>
              <a:t>You can find all the code here: </a:t>
            </a:r>
            <a:r>
              <a:rPr lang="en-GB" dirty="0">
                <a:solidFill>
                  <a:srgbClr val="0D43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https://gitlab.software.geant.org/goat/gap</a:t>
            </a:r>
            <a:endParaRPr lang="en-GB" dirty="0">
              <a:solidFill>
                <a:srgbClr val="0D4360"/>
              </a:solidFill>
            </a:endParaRPr>
          </a:p>
          <a:p>
            <a:r>
              <a:rPr lang="en-GB" dirty="0">
                <a:solidFill>
                  <a:srgbClr val="0D4360"/>
                </a:solidFill>
              </a:rPr>
              <a:t>More info about Workflow Orchestrator: </a:t>
            </a:r>
            <a:r>
              <a:rPr lang="en-GB" dirty="0">
                <a:solidFill>
                  <a:srgbClr val="0D43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https://workfloworchestrator.org/</a:t>
            </a:r>
            <a:endParaRPr lang="en-GB" dirty="0">
              <a:solidFill>
                <a:srgbClr val="0D4360"/>
              </a:solidFill>
            </a:endParaRPr>
          </a:p>
          <a:p>
            <a:r>
              <a:rPr lang="en-NL" dirty="0">
                <a:solidFill>
                  <a:srgbClr val="0D4360"/>
                </a:solidFill>
              </a:rPr>
              <a:t>More organizations are becoming interested in this, feel free to stop me and ask questions, and stay tuned for TNC24! </a:t>
            </a:r>
          </a:p>
        </p:txBody>
      </p:sp>
    </p:spTree>
    <p:extLst>
      <p:ext uri="{BB962C8B-B14F-4D97-AF65-F5344CB8AC3E}">
        <p14:creationId xmlns:p14="http://schemas.microsoft.com/office/powerpoint/2010/main" val="407641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85A117A-954C-6498-1816-68460487F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73" y="2308293"/>
            <a:ext cx="8036582" cy="171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5400" b="1" i="0" dirty="0">
                <a:solidFill>
                  <a:srgbClr val="FFFFFF"/>
                </a:solidFill>
                <a:effectLst/>
                <a:latin typeface="+mn-lt"/>
              </a:rPr>
              <a:t>Thank you</a:t>
            </a:r>
          </a:p>
          <a:p>
            <a:r>
              <a:rPr lang="en-GB" sz="3600" i="0" dirty="0">
                <a:solidFill>
                  <a:srgbClr val="FFFFFF"/>
                </a:solidFill>
                <a:effectLst/>
                <a:latin typeface="+mn-lt"/>
              </a:rPr>
              <a:t>Any questions</a:t>
            </a:r>
            <a:endParaRPr lang="en-GB" sz="3600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011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08693-341C-C882-7E09-4A2ACDD4E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HERE (TALKING ABOUT AUTOMATION)?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CAAC3-929B-DBF2-711E-67918EEA2C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ME: </a:t>
            </a:r>
          </a:p>
          <a:p>
            <a:r>
              <a:rPr lang="en-US" dirty="0"/>
              <a:t>I am very excited to tell you about our progress</a:t>
            </a:r>
          </a:p>
          <a:p>
            <a:r>
              <a:rPr lang="en-US" dirty="0"/>
              <a:t>I am looking forward to talk to you after this presentation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YOU: </a:t>
            </a:r>
          </a:p>
          <a:p>
            <a:r>
              <a:rPr lang="en-US" dirty="0"/>
              <a:t>You want to know more about Automation &amp; Orchestration, or you want to check where we are</a:t>
            </a:r>
          </a:p>
          <a:p>
            <a:r>
              <a:rPr lang="en-US" dirty="0"/>
              <a:t>You think Automation &amp; Orchestration do not apply to you or maybe you don’t have time for that</a:t>
            </a:r>
          </a:p>
          <a:p>
            <a:r>
              <a:rPr lang="en-US" dirty="0"/>
              <a:t>You want to know more about the migration of the GÉANT Network</a:t>
            </a:r>
          </a:p>
          <a:p>
            <a:r>
              <a:rPr lang="en-US" dirty="0"/>
              <a:t>You also want to talk about what we can collectively do about Automation &amp; Orchestration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BOTH: </a:t>
            </a:r>
          </a:p>
          <a:p>
            <a:r>
              <a:rPr lang="en-US" dirty="0"/>
              <a:t>We are somehow part of GEANT: a community! </a:t>
            </a:r>
          </a:p>
        </p:txBody>
      </p:sp>
    </p:spTree>
    <p:extLst>
      <p:ext uri="{BB962C8B-B14F-4D97-AF65-F5344CB8AC3E}">
        <p14:creationId xmlns:p14="http://schemas.microsoft.com/office/powerpoint/2010/main" val="204267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D0717BD-3D62-0834-6254-93FD1202D75A}"/>
              </a:ext>
            </a:extLst>
          </p:cNvPr>
          <p:cNvSpPr/>
          <p:nvPr/>
        </p:nvSpPr>
        <p:spPr>
          <a:xfrm>
            <a:off x="6208005" y="4074894"/>
            <a:ext cx="4946840" cy="23329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AF4DB6-F41E-A8AB-A727-1B4E27C4C370}"/>
              </a:ext>
            </a:extLst>
          </p:cNvPr>
          <p:cNvSpPr/>
          <p:nvPr/>
        </p:nvSpPr>
        <p:spPr>
          <a:xfrm>
            <a:off x="514160" y="4094847"/>
            <a:ext cx="4946840" cy="23329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3EA8AB-4888-740A-2757-4B3FD2F550B7}"/>
              </a:ext>
            </a:extLst>
          </p:cNvPr>
          <p:cNvSpPr/>
          <p:nvPr/>
        </p:nvSpPr>
        <p:spPr>
          <a:xfrm>
            <a:off x="514160" y="1526271"/>
            <a:ext cx="10640685" cy="2332905"/>
          </a:xfrm>
          <a:prstGeom prst="rect">
            <a:avLst/>
          </a:prstGeom>
          <a:solidFill>
            <a:schemeClr val="accent1">
              <a:lumMod val="60000"/>
              <a:lumOff val="40000"/>
              <a:alpha val="7102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8228CF-5381-0C4E-67C3-CE309C322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AUTOMATION vs ORCHESTRATION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1CCFC-FC23-3E06-119D-E0FAFF0340F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4525" y="1567629"/>
            <a:ext cx="5641475" cy="2267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L" sz="2800" b="1" dirty="0"/>
              <a:t>Needs: </a:t>
            </a:r>
            <a:endParaRPr lang="en-NL" b="1" dirty="0"/>
          </a:p>
          <a:p>
            <a:pPr lvl="1"/>
            <a:r>
              <a:rPr lang="en-NL" sz="2200" dirty="0"/>
              <a:t>Change of vendor:</a:t>
            </a:r>
          </a:p>
          <a:p>
            <a:pPr lvl="2"/>
            <a:r>
              <a:rPr lang="en-GB" sz="2000" dirty="0"/>
              <a:t>C</a:t>
            </a:r>
            <a:r>
              <a:rPr lang="en-NL" sz="2000" dirty="0"/>
              <a:t>opy&amp;paste is not an option</a:t>
            </a:r>
          </a:p>
          <a:p>
            <a:pPr lvl="2"/>
            <a:r>
              <a:rPr lang="en-GB" sz="2000" dirty="0"/>
              <a:t>L</a:t>
            </a:r>
            <a:r>
              <a:rPr lang="en-NL" sz="2000" dirty="0"/>
              <a:t>ift&amp;shift is not an option (No translation)</a:t>
            </a:r>
          </a:p>
          <a:p>
            <a:pPr lvl="2"/>
            <a:r>
              <a:rPr lang="en-NL" sz="2000" dirty="0"/>
              <a:t>Hybrid period during migration</a:t>
            </a:r>
          </a:p>
          <a:p>
            <a:pPr marL="0" indent="0">
              <a:buNone/>
            </a:pPr>
            <a:endParaRPr lang="en-NL" b="1" dirty="0"/>
          </a:p>
          <a:p>
            <a:pPr marL="0" indent="0">
              <a:buNone/>
            </a:pPr>
            <a:endParaRPr lang="en-NL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E73F24-A304-D2A4-4D1F-7C98AFBA5E2B}"/>
              </a:ext>
            </a:extLst>
          </p:cNvPr>
          <p:cNvSpPr txBox="1">
            <a:spLocks/>
          </p:cNvSpPr>
          <p:nvPr/>
        </p:nvSpPr>
        <p:spPr>
          <a:xfrm>
            <a:off x="5573005" y="1510170"/>
            <a:ext cx="5641475" cy="2267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NL" dirty="0"/>
          </a:p>
          <a:p>
            <a:pPr lvl="1"/>
            <a:endParaRPr lang="en-NL" dirty="0"/>
          </a:p>
          <a:p>
            <a:pPr lvl="1"/>
            <a:r>
              <a:rPr lang="en-NL" sz="2400" dirty="0"/>
              <a:t>Speed/Scale</a:t>
            </a:r>
          </a:p>
          <a:p>
            <a:pPr lvl="1"/>
            <a:r>
              <a:rPr lang="en-NL" sz="2400" dirty="0"/>
              <a:t>Consistency/Predictability</a:t>
            </a:r>
          </a:p>
          <a:p>
            <a:pPr lvl="1"/>
            <a:r>
              <a:rPr lang="en-NL" sz="2400" dirty="0"/>
              <a:t>Service oriented logic</a:t>
            </a:r>
          </a:p>
          <a:p>
            <a:pPr lvl="1"/>
            <a:r>
              <a:rPr lang="en-NL" sz="2400" dirty="0"/>
              <a:t>Converge to something that we can collectively support&amp;maintain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L" b="1" dirty="0"/>
          </a:p>
          <a:p>
            <a:pPr marL="0" indent="0">
              <a:buFont typeface="Arial" panose="020B0604020202020204" pitchFamily="34" charset="0"/>
              <a:buNone/>
            </a:pPr>
            <a:endParaRPr lang="en-NL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836B2C-B2EA-DD0D-BE5A-572D54E09462}"/>
              </a:ext>
            </a:extLst>
          </p:cNvPr>
          <p:cNvSpPr txBox="1">
            <a:spLocks/>
          </p:cNvSpPr>
          <p:nvPr/>
        </p:nvSpPr>
        <p:spPr>
          <a:xfrm>
            <a:off x="566530" y="4503881"/>
            <a:ext cx="5641475" cy="2267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L" b="1" dirty="0"/>
              <a:t>Automation: </a:t>
            </a:r>
          </a:p>
          <a:p>
            <a:r>
              <a:rPr lang="en-NL" dirty="0"/>
              <a:t>Atomic changes: compile a template, do something</a:t>
            </a:r>
          </a:p>
          <a:p>
            <a:r>
              <a:rPr lang="en-NL" dirty="0"/>
              <a:t>Context specific (Nokia/Juniper/Infoblox)</a:t>
            </a:r>
          </a:p>
          <a:p>
            <a:pPr lvl="2"/>
            <a:endParaRPr lang="en-NL" dirty="0"/>
          </a:p>
          <a:p>
            <a:pPr marL="0" indent="0">
              <a:buFont typeface="Arial" panose="020B0604020202020204" pitchFamily="34" charset="0"/>
              <a:buNone/>
            </a:pPr>
            <a:endParaRPr lang="en-NL" b="1" dirty="0"/>
          </a:p>
          <a:p>
            <a:pPr marL="0" indent="0">
              <a:buFont typeface="Arial" panose="020B0604020202020204" pitchFamily="34" charset="0"/>
              <a:buNone/>
            </a:pPr>
            <a:endParaRPr lang="en-NL" b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F71C8DC-EC7B-B1C6-516D-13FAF9417018}"/>
              </a:ext>
            </a:extLst>
          </p:cNvPr>
          <p:cNvSpPr txBox="1">
            <a:spLocks/>
          </p:cNvSpPr>
          <p:nvPr/>
        </p:nvSpPr>
        <p:spPr>
          <a:xfrm>
            <a:off x="6357497" y="4100294"/>
            <a:ext cx="5641475" cy="2267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NL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NL" b="1" dirty="0"/>
              <a:t>Orchestration</a:t>
            </a:r>
            <a:r>
              <a:rPr lang="en-NL" dirty="0"/>
              <a:t>: </a:t>
            </a:r>
          </a:p>
          <a:p>
            <a:r>
              <a:rPr lang="en-NL" dirty="0"/>
              <a:t>Represent the business logic</a:t>
            </a:r>
          </a:p>
          <a:p>
            <a:r>
              <a:rPr lang="en-NL" dirty="0"/>
              <a:t>Involves multiple systems</a:t>
            </a:r>
          </a:p>
          <a:p>
            <a:r>
              <a:rPr lang="en-NL" dirty="0"/>
              <a:t>Agnostic to the local context </a:t>
            </a:r>
          </a:p>
        </p:txBody>
      </p:sp>
    </p:spTree>
    <p:extLst>
      <p:ext uri="{BB962C8B-B14F-4D97-AF65-F5344CB8AC3E}">
        <p14:creationId xmlns:p14="http://schemas.microsoft.com/office/powerpoint/2010/main" val="282721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different types of computer components&#10;&#10;Description automatically generated">
            <a:extLst>
              <a:ext uri="{FF2B5EF4-FFF2-40B4-BE49-F238E27FC236}">
                <a16:creationId xmlns:a16="http://schemas.microsoft.com/office/drawing/2014/main" id="{18CBB66F-1451-EF17-5A49-D5B61EC2E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4" t="700" r="14752" b="50317"/>
          <a:stretch/>
        </p:blipFill>
        <p:spPr>
          <a:xfrm>
            <a:off x="7159645" y="1515743"/>
            <a:ext cx="4577830" cy="48923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90D76-97E8-7C24-7D35-2D99A0621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MIGRATING TO A NEW VENDOR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F3DD5-0F28-CC66-0F1B-25F2022285F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L" b="1" dirty="0"/>
              <a:t>New platform is NOKIA 7750SR-S</a:t>
            </a:r>
            <a:r>
              <a:rPr lang="en-NL" dirty="0"/>
              <a:t>: </a:t>
            </a:r>
          </a:p>
          <a:p>
            <a:pPr lvl="1"/>
            <a:r>
              <a:rPr lang="en-NL" dirty="0"/>
              <a:t>No previous experience with SROS: but it is really close to JunOS – with Caveats </a:t>
            </a:r>
          </a:p>
          <a:p>
            <a:pPr lvl="1"/>
            <a:r>
              <a:rPr lang="en-NL" dirty="0"/>
              <a:t>Relatively small community: but Netconf works as expected</a:t>
            </a:r>
          </a:p>
          <a:p>
            <a:pPr lvl="1"/>
            <a:r>
              <a:rPr lang="en-NL" dirty="0"/>
              <a:t>Brings 400/800G to the edge: a big step towards Terabit network</a:t>
            </a:r>
          </a:p>
          <a:p>
            <a:pPr lvl="1"/>
            <a:r>
              <a:rPr lang="en-NL" dirty="0"/>
              <a:t>Introduces ZR+ optics</a:t>
            </a:r>
          </a:p>
          <a:p>
            <a:r>
              <a:rPr lang="en-NL" b="1" dirty="0"/>
              <a:t>Sites organized by TIERS:</a:t>
            </a:r>
          </a:p>
          <a:p>
            <a:pPr lvl="1"/>
            <a:r>
              <a:rPr lang="en-NL" dirty="0"/>
              <a:t>One ring at the time</a:t>
            </a:r>
          </a:p>
          <a:p>
            <a:pPr lvl="1"/>
            <a:r>
              <a:rPr lang="en-NL" dirty="0"/>
              <a:t>Going from the core to the edge and then back</a:t>
            </a:r>
          </a:p>
          <a:p>
            <a:r>
              <a:rPr lang="en-NL" b="1" dirty="0"/>
              <a:t>Migration will be in 2 phases: </a:t>
            </a:r>
          </a:p>
          <a:p>
            <a:pPr lvl="1"/>
            <a:r>
              <a:rPr lang="en-NL" dirty="0"/>
              <a:t>PHASE1: Nokia nodes deployed as LSR (starts Q1 2024)</a:t>
            </a:r>
          </a:p>
          <a:p>
            <a:pPr lvl="1"/>
            <a:r>
              <a:rPr lang="en-NL" dirty="0"/>
              <a:t>PHASE2: Nokia nodes promoted to PE (starts Q3 2024)</a:t>
            </a:r>
          </a:p>
          <a:p>
            <a:r>
              <a:rPr lang="en-NL" b="1" dirty="0"/>
              <a:t>Totally automated:</a:t>
            </a:r>
          </a:p>
          <a:p>
            <a:pPr lvl="1"/>
            <a:r>
              <a:rPr lang="en-NL" dirty="0"/>
              <a:t>Operators run workflows</a:t>
            </a:r>
          </a:p>
          <a:p>
            <a:pPr lvl="1"/>
            <a:r>
              <a:rPr lang="en-NL" dirty="0"/>
              <a:t>No CLI needed in sunny days</a:t>
            </a:r>
          </a:p>
          <a:p>
            <a:pPr lvl="1"/>
            <a:endParaRPr lang="en-NL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EA78B1C-FF69-7431-B147-225FFD77C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28927" y="3580912"/>
            <a:ext cx="1612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9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EE4A2-F9D1-7B67-A34F-E51F59100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GAP – MAIN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DDD42-AAD4-5D06-8312-A351A27155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4524" y="1567629"/>
            <a:ext cx="7208545" cy="4788566"/>
          </a:xfrm>
        </p:spPr>
        <p:txBody>
          <a:bodyPr>
            <a:normAutofit/>
          </a:bodyPr>
          <a:lstStyle/>
          <a:p>
            <a:r>
              <a:rPr lang="en-NL" b="1" dirty="0"/>
              <a:t>Workflow Orchestrator</a:t>
            </a:r>
          </a:p>
          <a:p>
            <a:pPr lvl="1"/>
            <a:r>
              <a:rPr lang="en-NL" dirty="0"/>
              <a:t>Generic, all-purpose orchestrator</a:t>
            </a:r>
          </a:p>
          <a:p>
            <a:pPr lvl="1"/>
            <a:r>
              <a:rPr lang="en-NL" dirty="0"/>
              <a:t>Written in python </a:t>
            </a:r>
          </a:p>
          <a:p>
            <a:pPr lvl="1"/>
            <a:r>
              <a:rPr lang="en-NL" dirty="0"/>
              <a:t>Pydantic as data-model engine</a:t>
            </a:r>
          </a:p>
          <a:p>
            <a:pPr lvl="1"/>
            <a:r>
              <a:rPr lang="en-NL" dirty="0"/>
              <a:t>Takes care of the high-level mechanics</a:t>
            </a:r>
          </a:p>
          <a:p>
            <a:pPr lvl="1"/>
            <a:r>
              <a:rPr lang="en-NL" dirty="0"/>
              <a:t>Developed by SURF and ESNet (and now supported by GÉANT)</a:t>
            </a:r>
          </a:p>
          <a:p>
            <a:r>
              <a:rPr lang="en-NL" b="1" dirty="0"/>
              <a:t>Ansible</a:t>
            </a:r>
          </a:p>
          <a:p>
            <a:pPr lvl="1"/>
            <a:r>
              <a:rPr lang="en-NL" dirty="0"/>
              <a:t>Generic automation-engine</a:t>
            </a:r>
          </a:p>
          <a:p>
            <a:pPr lvl="1"/>
            <a:r>
              <a:rPr lang="en-NL" dirty="0"/>
              <a:t>Supported - in some forms - by most of the network brands</a:t>
            </a:r>
          </a:p>
          <a:p>
            <a:pPr lvl="1"/>
            <a:r>
              <a:rPr lang="en-NL" dirty="0"/>
              <a:t>Easy to use, but needs some adjustments</a:t>
            </a:r>
          </a:p>
          <a:p>
            <a:r>
              <a:rPr lang="en-NL" b="1" dirty="0"/>
              <a:t>LSO – Lightweight Service Orchestrator</a:t>
            </a:r>
          </a:p>
          <a:p>
            <a:pPr lvl="1"/>
            <a:r>
              <a:rPr lang="en-NL" dirty="0"/>
              <a:t>Gives APIs to call ansible </a:t>
            </a:r>
          </a:p>
          <a:p>
            <a:pPr lvl="1"/>
            <a:r>
              <a:rPr lang="en-NL" dirty="0"/>
              <a:t>Simple, genric, does nothing</a:t>
            </a:r>
          </a:p>
          <a:p>
            <a:pPr lvl="1"/>
            <a:r>
              <a:rPr lang="en-NL" dirty="0"/>
              <a:t>Developed by GÉANT, available on gitlab </a:t>
            </a:r>
          </a:p>
        </p:txBody>
      </p:sp>
      <p:pic>
        <p:nvPicPr>
          <p:cNvPr id="5" name="Picture 4" descr="A black and white rectangular sign&#10;&#10;Description automatically generated">
            <a:extLst>
              <a:ext uri="{FF2B5EF4-FFF2-40B4-BE49-F238E27FC236}">
                <a16:creationId xmlns:a16="http://schemas.microsoft.com/office/drawing/2014/main" id="{3854BECC-A727-BE1E-EC53-E97E001CC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415" y="924615"/>
            <a:ext cx="15367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46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AADDF-D9F4-1C62-AAF0-CFD0750B1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 – HIGH LEVEL DESIGN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162DBE3-6058-FE8A-DA40-AA7CB3B23F7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95" y="1566863"/>
            <a:ext cx="9856209" cy="4789487"/>
          </a:xfrm>
        </p:spPr>
      </p:pic>
    </p:spTree>
    <p:extLst>
      <p:ext uri="{BB962C8B-B14F-4D97-AF65-F5344CB8AC3E}">
        <p14:creationId xmlns:p14="http://schemas.microsoft.com/office/powerpoint/2010/main" val="100462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AADDF-D9F4-1C62-AAF0-CFD0750B1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 – Infrastructure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CDC28-01EC-5401-A18B-0D5467F00C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87548" y="1997357"/>
            <a:ext cx="5349927" cy="3749806"/>
          </a:xfrm>
        </p:spPr>
        <p:txBody>
          <a:bodyPr/>
          <a:lstStyle/>
          <a:p>
            <a:r>
              <a:rPr lang="en-NL" dirty="0"/>
              <a:t>Deployed with… Ansible </a:t>
            </a:r>
            <a:r>
              <a:rPr lang="en-NL" dirty="0">
                <a:sym typeface="Wingdings" pitchFamily="2" charset="2"/>
              </a:rPr>
              <a:t> </a:t>
            </a:r>
            <a:endParaRPr lang="en-NL" dirty="0"/>
          </a:p>
          <a:p>
            <a:r>
              <a:rPr lang="en-NL" dirty="0"/>
              <a:t>Everything is shipped as a container:</a:t>
            </a:r>
          </a:p>
          <a:p>
            <a:pPr lvl="1"/>
            <a:r>
              <a:rPr lang="en-NL" dirty="0"/>
              <a:t>Minimal req on hosts</a:t>
            </a:r>
          </a:p>
          <a:p>
            <a:pPr lvl="1"/>
            <a:r>
              <a:rPr lang="en-NL" dirty="0"/>
              <a:t>Dependencies are self-contained</a:t>
            </a:r>
          </a:p>
          <a:p>
            <a:r>
              <a:rPr lang="en-NL" dirty="0"/>
              <a:t>Strict DTAP process: </a:t>
            </a:r>
          </a:p>
          <a:p>
            <a:pPr lvl="1"/>
            <a:r>
              <a:rPr lang="en-NL" dirty="0"/>
              <a:t>Managing Releases is more complicated than we though initially</a:t>
            </a:r>
          </a:p>
          <a:p>
            <a:pPr lvl="1"/>
            <a:r>
              <a:rPr lang="en-NL" dirty="0"/>
              <a:t>Same goes for general packaging and versioning</a:t>
            </a:r>
          </a:p>
          <a:p>
            <a:pPr lvl="1"/>
            <a:r>
              <a:rPr lang="en-NL" dirty="0"/>
              <a:t>Big help from SWD </a:t>
            </a:r>
          </a:p>
          <a:p>
            <a:r>
              <a:rPr lang="en-NL" dirty="0"/>
              <a:t>High availability is more important than performances (for now)</a:t>
            </a:r>
          </a:p>
          <a:p>
            <a:pPr lvl="1"/>
            <a:endParaRPr lang="en-NL" dirty="0"/>
          </a:p>
          <a:p>
            <a:endParaRPr lang="en-NL" dirty="0"/>
          </a:p>
        </p:txBody>
      </p:sp>
      <p:pic>
        <p:nvPicPr>
          <p:cNvPr id="11" name="Picture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C26F37E-5B50-D4BF-1BAC-8DAEFFA1B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41" y="1465329"/>
            <a:ext cx="5687521" cy="481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76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64009-1D3B-7B71-EB47-72422FBDC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GÉANT MIGRATION – PHASE 1 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7CA3D7-C44C-6F01-317C-D3902AF6CDB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88" y="1515743"/>
            <a:ext cx="6173287" cy="4789487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75FE11-6678-1C88-FA5F-A9C1424598D0}"/>
              </a:ext>
            </a:extLst>
          </p:cNvPr>
          <p:cNvSpPr txBox="1">
            <a:spLocks/>
          </p:cNvSpPr>
          <p:nvPr/>
        </p:nvSpPr>
        <p:spPr>
          <a:xfrm>
            <a:off x="454525" y="2029509"/>
            <a:ext cx="4996250" cy="3476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L" b="1" dirty="0"/>
              <a:t>Initial deployment</a:t>
            </a:r>
          </a:p>
          <a:p>
            <a:pPr lvl="1"/>
            <a:r>
              <a:rPr lang="en-GB" dirty="0"/>
              <a:t>B</a:t>
            </a:r>
            <a:r>
              <a:rPr lang="en-NL" dirty="0"/>
              <a:t>oot-config to make the router avaialable via OOB</a:t>
            </a:r>
          </a:p>
          <a:p>
            <a:pPr lvl="1"/>
            <a:r>
              <a:rPr lang="en-NL" dirty="0"/>
              <a:t>Targeted by GAP to deploy base config</a:t>
            </a:r>
          </a:p>
          <a:p>
            <a:r>
              <a:rPr lang="en-NL" b="1" dirty="0"/>
              <a:t>Insertion in the network</a:t>
            </a:r>
          </a:p>
          <a:p>
            <a:pPr lvl="1"/>
            <a:r>
              <a:rPr lang="en-NL" dirty="0"/>
              <a:t>First trunk to Juniper: IGP + Multicast feed</a:t>
            </a:r>
          </a:p>
          <a:p>
            <a:pPr lvl="1"/>
            <a:r>
              <a:rPr lang="en-NL" dirty="0"/>
              <a:t>Insertion in tools: router is ready for service</a:t>
            </a:r>
          </a:p>
          <a:p>
            <a:r>
              <a:rPr lang="en-NL" b="1" dirty="0"/>
              <a:t>Migration of IPtrunks</a:t>
            </a:r>
          </a:p>
          <a:p>
            <a:pPr lvl="1"/>
            <a:r>
              <a:rPr lang="en-NL" dirty="0"/>
              <a:t>Router starts carrying traffic</a:t>
            </a:r>
          </a:p>
          <a:p>
            <a:pPr lvl="1"/>
            <a:r>
              <a:rPr lang="en-NL" dirty="0"/>
              <a:t>Users and services stay on Juniper</a:t>
            </a:r>
          </a:p>
        </p:txBody>
      </p:sp>
    </p:spTree>
    <p:extLst>
      <p:ext uri="{BB962C8B-B14F-4D97-AF65-F5344CB8AC3E}">
        <p14:creationId xmlns:p14="http://schemas.microsoft.com/office/powerpoint/2010/main" val="3258866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74F28-5265-6971-2A1A-509EAC8F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GÉANT MIGRATION – PHASE 1 – MODELS </a:t>
            </a:r>
          </a:p>
        </p:txBody>
      </p:sp>
      <p:pic>
        <p:nvPicPr>
          <p:cNvPr id="5" name="Content Placeholder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EF7D509-773D-3CF5-1BCE-CE8F2F7ACC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098" y="2601380"/>
            <a:ext cx="9248375" cy="3557823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596062-4567-60DF-8E0D-6DCB454C7FA4}"/>
              </a:ext>
            </a:extLst>
          </p:cNvPr>
          <p:cNvSpPr txBox="1">
            <a:spLocks/>
          </p:cNvSpPr>
          <p:nvPr/>
        </p:nvSpPr>
        <p:spPr>
          <a:xfrm>
            <a:off x="9171142" y="6261352"/>
            <a:ext cx="2667001" cy="333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L" sz="1400" dirty="0"/>
              <a:t>* Not all the attributes are shown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635411-C8DC-5490-DAF4-16CAF2028572}"/>
              </a:ext>
            </a:extLst>
          </p:cNvPr>
          <p:cNvSpPr txBox="1">
            <a:spLocks/>
          </p:cNvSpPr>
          <p:nvPr/>
        </p:nvSpPr>
        <p:spPr>
          <a:xfrm>
            <a:off x="454524" y="1515743"/>
            <a:ext cx="11282949" cy="2321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F5E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L" dirty="0"/>
              <a:t>Mapping between Products/ProductBlocks and Ansible roles</a:t>
            </a:r>
          </a:p>
          <a:p>
            <a:r>
              <a:rPr lang="en-NL" dirty="0"/>
              <a:t>Special roles for migration</a:t>
            </a:r>
          </a:p>
          <a:p>
            <a:r>
              <a:rPr lang="en-NL" dirty="0"/>
              <a:t>Hierarchy is important to avoid data replication</a:t>
            </a:r>
          </a:p>
          <a:p>
            <a:r>
              <a:rPr lang="en-NL" dirty="0"/>
              <a:t>Hierarchy is important to describe the network</a:t>
            </a:r>
          </a:p>
          <a:p>
            <a:r>
              <a:rPr lang="en-NL" dirty="0"/>
              <a:t>Hierarchy is important. Really </a:t>
            </a:r>
          </a:p>
        </p:txBody>
      </p:sp>
    </p:spTree>
    <p:extLst>
      <p:ext uri="{BB962C8B-B14F-4D97-AF65-F5344CB8AC3E}">
        <p14:creationId xmlns:p14="http://schemas.microsoft.com/office/powerpoint/2010/main" val="1005821536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Symposium 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t practice for GN4-2 Period 2 EC Review AM.pptx  -  Read-Only" id="{4CAFA2D0-1A7D-467D-A1FC-E32C0EF6E44D}" vid="{AA3F1CD6-7679-4B7F-89BC-8EEDE5B651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_dlc_DocId xmlns="e2e8627e-9120-4592-bf70-1c86d23ddb27">N7PTXPAKPZVS-511-21</_dlc_DocId>
    <Document_x0020_ID xmlns="33c70a20-266a-45ad-bf4a-dd457e1766dc" xsi:nil="true"/>
    <_dlc_DocIdUrl xmlns="e2e8627e-9120-4592-bf70-1c86d23ddb27">
      <Url>https://intranet.geant.org/gn4/1/Management/pmt/GN4-1ECReview/_layouts/15/DocIdRedir.aspx?ID=N7PTXPAKPZVS-511-21</Url>
      <Description>N7PTXPAKPZVS-511-21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5519F8D811D04CA3DCC8D1BAB7A630" ma:contentTypeVersion="1" ma:contentTypeDescription="Create a new document." ma:contentTypeScope="" ma:versionID="7b01e4a74c5c210c6a8093be93fa2e4b">
  <xsd:schema xmlns:xsd="http://www.w3.org/2001/XMLSchema" xmlns:xs="http://www.w3.org/2001/XMLSchema" xmlns:p="http://schemas.microsoft.com/office/2006/metadata/properties" xmlns:ns1="http://schemas.microsoft.com/sharepoint/v3" xmlns:ns2="e2e8627e-9120-4592-bf70-1c86d23ddb27" xmlns:ns3="33c70a20-266a-45ad-bf4a-dd457e1766dc" targetNamespace="http://schemas.microsoft.com/office/2006/metadata/properties" ma:root="true" ma:fieldsID="e1a02ba93cf82f7fdc7a65e9f5d656dc" ns1:_="" ns2:_="" ns3:_="">
    <xsd:import namespace="http://schemas.microsoft.com/sharepoint/v3"/>
    <xsd:import namespace="e2e8627e-9120-4592-bf70-1c86d23ddb27"/>
    <xsd:import namespace="33c70a20-266a-45ad-bf4a-dd457e1766d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3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8627e-9120-4592-bf70-1c86d23ddb2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70a20-266a-45ad-bf4a-dd457e1766dc" elementFormDefault="qualified">
    <xsd:import namespace="http://schemas.microsoft.com/office/2006/documentManagement/types"/>
    <xsd:import namespace="http://schemas.microsoft.com/office/infopath/2007/PartnerControls"/>
    <xsd:element name="Document_x0020_ID" ma:index="11" nillable="true" ma:displayName="Document ID" ma:internalName="Document_x0020_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D943FB-BE63-4EA3-9350-2005CF76D58D}">
  <ds:schemaRefs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33c70a20-266a-45ad-bf4a-dd457e1766dc"/>
    <ds:schemaRef ds:uri="e2e8627e-9120-4592-bf70-1c86d23ddb27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82A8CAC-EDA0-4A53-A175-8C5016D198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2e8627e-9120-4592-bf70-1c86d23ddb27"/>
    <ds:schemaRef ds:uri="33c70a20-266a-45ad-bf4a-dd457e1766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FDE185-CAA1-433B-A977-AE9D6C1FFB4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FB8DE6F-4723-47CC-BC82-1B35FF7077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41940</TotalTime>
  <Words>1005</Words>
  <Application>Microsoft Macintosh PowerPoint</Application>
  <PresentationFormat>Widescreen</PresentationFormat>
  <Paragraphs>149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GEANT Symposium 2023</vt:lpstr>
      <vt:lpstr>PowerPoint Presentation</vt:lpstr>
      <vt:lpstr>WHY ARE WE HERE (TALKING ABOUT AUTOMATION)? </vt:lpstr>
      <vt:lpstr>AUTOMATION vs ORCHESTRATION</vt:lpstr>
      <vt:lpstr>MIGRATING TO A NEW VENDOR</vt:lpstr>
      <vt:lpstr>GAP – MAIN COMPONENTS</vt:lpstr>
      <vt:lpstr>GAP – HIGH LEVEL DESIGN</vt:lpstr>
      <vt:lpstr>GAP – Infrastructure</vt:lpstr>
      <vt:lpstr>GÉANT MIGRATION – PHASE 1 </vt:lpstr>
      <vt:lpstr>GÉANT MIGRATION – PHASE 1 – MODELS </vt:lpstr>
      <vt:lpstr>GÉANT MIGRATION – PHASE 1 – ROUTER_CREATE WORKFLOW </vt:lpstr>
      <vt:lpstr>GÉANT MIGRATION – PHASE 1 – Other workflows</vt:lpstr>
      <vt:lpstr>GÉANT MIGRATION – PHASE 2 </vt:lpstr>
      <vt:lpstr>GÉANT MIGRATION – PHASE 2 – MODELS &amp; WORKFLOWS</vt:lpstr>
      <vt:lpstr>GAP – CREDITS &amp; REFERENCES</vt:lpstr>
      <vt:lpstr>PowerPoint Presentation</vt:lpstr>
    </vt:vector>
  </TitlesOfParts>
  <Company>DANTE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 for GN4-2 Period 2 EC Review slides GN4-2 Period 2: 1 September 2017 to 31 December 2018</dc:title>
  <dc:creator>Bridget Hannigan</dc:creator>
  <cp:lastModifiedBy>Steffie Bosman</cp:lastModifiedBy>
  <cp:revision>113</cp:revision>
  <cp:lastPrinted>2016-05-20T16:08:32Z</cp:lastPrinted>
  <dcterms:created xsi:type="dcterms:W3CDTF">2020-01-13T10:18:08Z</dcterms:created>
  <dcterms:modified xsi:type="dcterms:W3CDTF">2023-12-07T08:51:52Z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21940042-bfb9-461c-809f-b0837ff36859</vt:lpwstr>
  </property>
  <property fmtid="{D5CDD505-2E9C-101B-9397-08002B2CF9AE}" pid="3" name="ContentTypeId">
    <vt:lpwstr>0x010100F65519F8D811D04CA3DCC8D1BAB7A630</vt:lpwstr>
  </property>
</Properties>
</file>